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8"/>
  </p:notesMasterIdLst>
  <p:sldIdLst>
    <p:sldId id="256" r:id="rId2"/>
    <p:sldId id="265" r:id="rId3"/>
    <p:sldId id="273" r:id="rId4"/>
    <p:sldId id="258" r:id="rId5"/>
    <p:sldId id="278" r:id="rId6"/>
    <p:sldId id="264" r:id="rId7"/>
    <p:sldId id="266" r:id="rId8"/>
    <p:sldId id="267" r:id="rId9"/>
    <p:sldId id="281" r:id="rId10"/>
    <p:sldId id="268" r:id="rId11"/>
    <p:sldId id="269" r:id="rId12"/>
    <p:sldId id="270" r:id="rId13"/>
    <p:sldId id="271" r:id="rId14"/>
    <p:sldId id="279" r:id="rId15"/>
    <p:sldId id="280" r:id="rId16"/>
    <p:sldId id="259" r:id="rId17"/>
    <p:sldId id="260" r:id="rId18"/>
    <p:sldId id="261" r:id="rId19"/>
    <p:sldId id="262" r:id="rId20"/>
    <p:sldId id="276" r:id="rId21"/>
    <p:sldId id="277" r:id="rId22"/>
    <p:sldId id="263" r:id="rId23"/>
    <p:sldId id="282" r:id="rId24"/>
    <p:sldId id="284" r:id="rId25"/>
    <p:sldId id="275"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autoAdjust="0"/>
    <p:restoredTop sz="90351" autoAdjust="0"/>
  </p:normalViewPr>
  <p:slideViewPr>
    <p:cSldViewPr>
      <p:cViewPr>
        <p:scale>
          <a:sx n="117" d="100"/>
          <a:sy n="117" d="100"/>
        </p:scale>
        <p:origin x="-1464" y="-72"/>
      </p:cViewPr>
      <p:guideLst>
        <p:guide orient="horz" pos="2160"/>
        <p:guide pos="2880"/>
      </p:guideLst>
    </p:cSldViewPr>
  </p:slideViewPr>
  <p:outlineViewPr>
    <p:cViewPr>
      <p:scale>
        <a:sx n="33" d="100"/>
        <a:sy n="33" d="100"/>
      </p:scale>
      <p:origin x="0" y="20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911435549723"/>
          <c:y val="0.118055555555556"/>
          <c:w val="0.45949074074074098"/>
          <c:h val="0.78769841269841301"/>
        </c:manualLayout>
      </c:layout>
      <c:pieChart>
        <c:varyColors val="1"/>
        <c:ser>
          <c:idx val="0"/>
          <c:order val="0"/>
          <c:tx>
            <c:strRef>
              <c:f>Sheet1!$B$1</c:f>
              <c:strCache>
                <c:ptCount val="1"/>
                <c:pt idx="0">
                  <c:v>Sales</c:v>
                </c:pt>
              </c:strCache>
            </c:strRef>
          </c:tx>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Buildings and Facilities</c:v>
                </c:pt>
                <c:pt idx="1">
                  <c:v>Vehicle Fleet</c:v>
                </c:pt>
                <c:pt idx="2">
                  <c:v>Employee Commute</c:v>
                </c:pt>
                <c:pt idx="3">
                  <c:v>Water and Wastewater Treatment Facilities</c:v>
                </c:pt>
                <c:pt idx="4">
                  <c:v>Streetlights and Traffic Signals</c:v>
                </c:pt>
              </c:strCache>
            </c:strRef>
          </c:cat>
          <c:val>
            <c:numRef>
              <c:f>Sheet1!$B$2:$B$6</c:f>
              <c:numCache>
                <c:formatCode>General</c:formatCode>
                <c:ptCount val="5"/>
                <c:pt idx="0">
                  <c:v>2690.28</c:v>
                </c:pt>
                <c:pt idx="1">
                  <c:v>2065.83</c:v>
                </c:pt>
                <c:pt idx="2">
                  <c:v>1411.34</c:v>
                </c:pt>
                <c:pt idx="3">
                  <c:v>642.21</c:v>
                </c:pt>
                <c:pt idx="4">
                  <c:v>0.26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6532225138524295"/>
          <c:y val="8.8527112302451597E-2"/>
          <c:w val="0.42721881986973897"/>
          <c:h val="0.7434117942703970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Column1</c:v>
                </c:pt>
              </c:strCache>
            </c:strRef>
          </c:tx>
          <c:spPr>
            <a:effectLst>
              <a:softEdge rad="0"/>
            </a:effectLst>
            <a:scene3d>
              <a:camera prst="orthographicFront"/>
              <a:lightRig rig="threePt" dir="t"/>
            </a:scene3d>
            <a:sp3d>
              <a:bevelT w="190500" h="38100"/>
            </a:sp3d>
          </c:spPr>
          <c:dPt>
            <c:idx val="0"/>
            <c:bubble3D val="0"/>
            <c:spPr>
              <a:solidFill>
                <a:srgbClr val="FFC000"/>
              </a:solidFill>
              <a:effectLst>
                <a:softEdge rad="0"/>
              </a:effectLst>
              <a:scene3d>
                <a:camera prst="orthographicFront"/>
                <a:lightRig rig="threePt" dir="t"/>
              </a:scene3d>
              <a:sp3d>
                <a:bevelT w="190500" h="38100"/>
              </a:sp3d>
            </c:spPr>
          </c:dPt>
          <c:dPt>
            <c:idx val="1"/>
            <c:bubble3D val="0"/>
            <c:spPr>
              <a:solidFill>
                <a:schemeClr val="bg2">
                  <a:lumMod val="50000"/>
                </a:schemeClr>
              </a:solidFill>
              <a:effectLst>
                <a:softEdge rad="0"/>
              </a:effectLst>
              <a:scene3d>
                <a:camera prst="orthographicFront"/>
                <a:lightRig rig="threePt" dir="t"/>
              </a:scene3d>
              <a:sp3d>
                <a:bevelT w="190500" h="38100"/>
              </a:sp3d>
            </c:spPr>
          </c:dPt>
          <c:dPt>
            <c:idx val="2"/>
            <c:bubble3D val="0"/>
            <c:spPr>
              <a:solidFill>
                <a:srgbClr val="00B050"/>
              </a:solidFill>
              <a:effectLst>
                <a:softEdge rad="0"/>
              </a:effectLst>
              <a:scene3d>
                <a:camera prst="orthographicFront"/>
                <a:lightRig rig="threePt" dir="t"/>
              </a:scene3d>
              <a:sp3d>
                <a:bevelT w="190500" h="38100"/>
              </a:sp3d>
            </c:spPr>
          </c:dPt>
          <c:dPt>
            <c:idx val="4"/>
            <c:bubble3D val="0"/>
            <c:spPr>
              <a:solidFill>
                <a:schemeClr val="accent2">
                  <a:lumMod val="75000"/>
                </a:schemeClr>
              </a:solidFill>
              <a:effectLst>
                <a:softEdge rad="0"/>
              </a:effectLst>
              <a:scene3d>
                <a:camera prst="orthographicFront"/>
                <a:lightRig rig="threePt" dir="t"/>
              </a:scene3d>
              <a:sp3d>
                <a:bevelT w="190500" h="38100"/>
              </a:sp3d>
            </c:spPr>
          </c:dPt>
          <c:dPt>
            <c:idx val="5"/>
            <c:bubble3D val="0"/>
            <c:spPr>
              <a:solidFill>
                <a:schemeClr val="tx1">
                  <a:lumMod val="50000"/>
                  <a:lumOff val="50000"/>
                </a:schemeClr>
              </a:solidFill>
              <a:effectLst>
                <a:softEdge rad="0"/>
              </a:effectLst>
              <a:scene3d>
                <a:camera prst="orthographicFront"/>
                <a:lightRig rig="threePt" dir="t"/>
              </a:scene3d>
              <a:sp3d>
                <a:bevelT w="190500" h="38100"/>
              </a:sp3d>
            </c:spPr>
          </c:dPt>
          <c:dLbls>
            <c:dLbl>
              <c:idx val="1"/>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Non-Hydro Renewables</c:v>
                </c:pt>
                <c:pt idx="1">
                  <c:v>Hydro</c:v>
                </c:pt>
                <c:pt idx="2">
                  <c:v>Nuclear</c:v>
                </c:pt>
                <c:pt idx="3">
                  <c:v>Oil</c:v>
                </c:pt>
                <c:pt idx="4">
                  <c:v>Gas</c:v>
                </c:pt>
                <c:pt idx="5">
                  <c:v>Coal</c:v>
                </c:pt>
              </c:strCache>
            </c:strRef>
          </c:cat>
          <c:val>
            <c:numRef>
              <c:f>Sheet1!$B$2:$B$7</c:f>
              <c:numCache>
                <c:formatCode>General</c:formatCode>
                <c:ptCount val="6"/>
                <c:pt idx="0">
                  <c:v>8.9</c:v>
                </c:pt>
                <c:pt idx="1">
                  <c:v>39.700000000000003</c:v>
                </c:pt>
                <c:pt idx="2">
                  <c:v>2.8</c:v>
                </c:pt>
                <c:pt idx="3">
                  <c:v>0.2</c:v>
                </c:pt>
                <c:pt idx="4">
                  <c:v>11.9</c:v>
                </c:pt>
                <c:pt idx="5">
                  <c:v>36.200000000000003</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scene3d>
      <a:camera prst="orthographicFront"/>
      <a:lightRig rig="threePt" dir="t"/>
    </a:scene3d>
    <a:sp3d>
      <a:bevelT w="190500" h="38100"/>
    </a:sp3d>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Emissions by Scope</c:v>
                </c:pt>
              </c:strCache>
            </c:strRef>
          </c:tx>
          <c:dPt>
            <c:idx val="0"/>
            <c:bubble3D val="0"/>
          </c:dPt>
          <c:dPt>
            <c:idx val="1"/>
            <c:bubble3D val="0"/>
          </c:dPt>
          <c:dPt>
            <c:idx val="2"/>
            <c:bubble3D val="0"/>
          </c:dPt>
          <c:dLbls>
            <c:dLbl>
              <c:idx val="0"/>
              <c:layout/>
              <c:tx>
                <c:rich>
                  <a:bodyPr/>
                  <a:lstStyle/>
                  <a:p>
                    <a:r>
                      <a:rPr lang="en-US" b="1"/>
                      <a:t>Scope 1</a:t>
                    </a:r>
                    <a:r>
                      <a:rPr lang="en-US"/>
                      <a:t>
44%</a:t>
                    </a:r>
                  </a:p>
                </c:rich>
              </c:tx>
              <c:showLegendKey val="0"/>
              <c:showVal val="0"/>
              <c:showCatName val="1"/>
              <c:showSerName val="0"/>
              <c:showPercent val="1"/>
              <c:showBubbleSize val="0"/>
              <c:extLst>
                <c:ext xmlns:c15="http://schemas.microsoft.com/office/drawing/2012/chart" uri="{CE6537A1-D6FC-4f65-9D91-7224C49458BB}"/>
              </c:extLst>
            </c:dLbl>
            <c:dLbl>
              <c:idx val="1"/>
              <c:layout/>
              <c:tx>
                <c:rich>
                  <a:bodyPr/>
                  <a:lstStyle/>
                  <a:p>
                    <a:r>
                      <a:rPr lang="en-US" b="1"/>
                      <a:t>Scope 2</a:t>
                    </a:r>
                    <a:r>
                      <a:rPr lang="en-US"/>
                      <a:t>
35%</a:t>
                    </a:r>
                  </a:p>
                </c:rich>
              </c:tx>
              <c:showLegendKey val="0"/>
              <c:showVal val="0"/>
              <c:showCatName val="1"/>
              <c:showSerName val="0"/>
              <c:showPercent val="1"/>
              <c:showBubbleSize val="0"/>
              <c:extLst>
                <c:ext xmlns:c15="http://schemas.microsoft.com/office/drawing/2012/chart" uri="{CE6537A1-D6FC-4f65-9D91-7224C49458BB}"/>
              </c:extLst>
            </c:dLbl>
            <c:dLbl>
              <c:idx val="2"/>
              <c:layout/>
              <c:tx>
                <c:rich>
                  <a:bodyPr/>
                  <a:lstStyle/>
                  <a:p>
                    <a:r>
                      <a:rPr lang="en-US" b="1"/>
                      <a:t>Scope 3</a:t>
                    </a:r>
                    <a:r>
                      <a:rPr lang="en-US"/>
                      <a:t>
21%</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Scope 1</c:v>
                </c:pt>
                <c:pt idx="1">
                  <c:v>Scope 2</c:v>
                </c:pt>
                <c:pt idx="2">
                  <c:v>Scope 3</c:v>
                </c:pt>
              </c:strCache>
            </c:strRef>
          </c:cat>
          <c:val>
            <c:numRef>
              <c:f>Sheet1!$B$2:$B$4</c:f>
              <c:numCache>
                <c:formatCode>General</c:formatCode>
                <c:ptCount val="3"/>
                <c:pt idx="0">
                  <c:v>2990</c:v>
                </c:pt>
                <c:pt idx="1">
                  <c:v>2408</c:v>
                </c:pt>
                <c:pt idx="2">
                  <c:v>1411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911435549723"/>
          <c:y val="0.118055555555556"/>
          <c:w val="0.45949074074074098"/>
          <c:h val="0.78769841269841301"/>
        </c:manualLayout>
      </c:layout>
      <c:pieChart>
        <c:varyColors val="1"/>
        <c:ser>
          <c:idx val="0"/>
          <c:order val="0"/>
          <c:tx>
            <c:strRef>
              <c:f>Sheet1!$B$1</c:f>
              <c:strCache>
                <c:ptCount val="1"/>
                <c:pt idx="0">
                  <c:v>Sales</c:v>
                </c:pt>
              </c:strCache>
            </c:strRef>
          </c:tx>
          <c:dLbls>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Buildings and Facilities</c:v>
                </c:pt>
                <c:pt idx="1">
                  <c:v>Vehicle Fleet</c:v>
                </c:pt>
                <c:pt idx="2">
                  <c:v>Employee Commute</c:v>
                </c:pt>
                <c:pt idx="3">
                  <c:v>Water and Wastewater Treatment Facilities</c:v>
                </c:pt>
                <c:pt idx="4">
                  <c:v>Streetlights and Traffic Signals</c:v>
                </c:pt>
              </c:strCache>
            </c:strRef>
          </c:cat>
          <c:val>
            <c:numRef>
              <c:f>Sheet1!$B$2:$B$6</c:f>
              <c:numCache>
                <c:formatCode>General</c:formatCode>
                <c:ptCount val="5"/>
                <c:pt idx="0">
                  <c:v>2690.28</c:v>
                </c:pt>
                <c:pt idx="1">
                  <c:v>2065.83</c:v>
                </c:pt>
                <c:pt idx="2">
                  <c:v>1411.34</c:v>
                </c:pt>
                <c:pt idx="3">
                  <c:v>642.21</c:v>
                </c:pt>
                <c:pt idx="4">
                  <c:v>0.26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6532225138524295"/>
          <c:y val="8.8527112302451597E-2"/>
          <c:w val="0.42721881986973897"/>
          <c:h val="0.7434117942703970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8.1930774278215199E-2"/>
          <c:y val="3.09423822022247E-2"/>
          <c:w val="0.89260626275882204"/>
          <c:h val="0.85996719160104995"/>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Detention Center</c:v>
                </c:pt>
                <c:pt idx="1">
                  <c:v>Courthouse</c:v>
                </c:pt>
                <c:pt idx="2">
                  <c:v>Public Library</c:v>
                </c:pt>
                <c:pt idx="3">
                  <c:v>PHC Main</c:v>
                </c:pt>
                <c:pt idx="4">
                  <c:v>MCCHD</c:v>
                </c:pt>
              </c:strCache>
            </c:strRef>
          </c:cat>
          <c:val>
            <c:numRef>
              <c:f>Sheet1!$B$2:$B$6</c:f>
              <c:numCache>
                <c:formatCode>General</c:formatCode>
                <c:ptCount val="5"/>
                <c:pt idx="0">
                  <c:v>925.93</c:v>
                </c:pt>
                <c:pt idx="1">
                  <c:v>328.35</c:v>
                </c:pt>
                <c:pt idx="2">
                  <c:v>306.08</c:v>
                </c:pt>
                <c:pt idx="3">
                  <c:v>197.22</c:v>
                </c:pt>
                <c:pt idx="4">
                  <c:v>142.78</c:v>
                </c:pt>
              </c:numCache>
            </c:numRef>
          </c:val>
        </c:ser>
        <c:dLbls>
          <c:showLegendKey val="0"/>
          <c:showVal val="1"/>
          <c:showCatName val="0"/>
          <c:showSerName val="0"/>
          <c:showPercent val="0"/>
          <c:showBubbleSize val="0"/>
        </c:dLbls>
        <c:gapWidth val="75"/>
        <c:axId val="218912256"/>
        <c:axId val="218915200"/>
      </c:barChart>
      <c:catAx>
        <c:axId val="218912256"/>
        <c:scaling>
          <c:orientation val="minMax"/>
        </c:scaling>
        <c:delete val="0"/>
        <c:axPos val="b"/>
        <c:numFmt formatCode="General" sourceLinked="0"/>
        <c:majorTickMark val="none"/>
        <c:minorTickMark val="none"/>
        <c:tickLblPos val="nextTo"/>
        <c:crossAx val="218915200"/>
        <c:crosses val="autoZero"/>
        <c:auto val="1"/>
        <c:lblAlgn val="ctr"/>
        <c:lblOffset val="100"/>
        <c:noMultiLvlLbl val="0"/>
      </c:catAx>
      <c:valAx>
        <c:axId val="218915200"/>
        <c:scaling>
          <c:orientation val="minMax"/>
        </c:scaling>
        <c:delete val="0"/>
        <c:axPos val="l"/>
        <c:numFmt formatCode="General" sourceLinked="1"/>
        <c:majorTickMark val="none"/>
        <c:minorTickMark val="none"/>
        <c:tickLblPos val="nextTo"/>
        <c:crossAx val="21891225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6580086580086604E-2"/>
          <c:y val="3.8647342995169101E-2"/>
          <c:w val="0.80086580086580095"/>
          <c:h val="0.893719806763285"/>
        </c:manualLayout>
      </c:layout>
      <c:pieChart>
        <c:varyColors val="1"/>
        <c:ser>
          <c:idx val="0"/>
          <c:order val="0"/>
          <c:tx>
            <c:strRef>
              <c:f>Sheet1!$B$1</c:f>
              <c:strCache>
                <c:ptCount val="1"/>
                <c:pt idx="0">
                  <c:v>Sales</c:v>
                </c:pt>
              </c:strCache>
            </c:strRef>
          </c:tx>
          <c:dPt>
            <c:idx val="1"/>
            <c:bubble3D val="0"/>
          </c:dPt>
          <c:dLbls>
            <c:dLbl>
              <c:idx val="0"/>
              <c:layout/>
              <c:tx>
                <c:rich>
                  <a:bodyPr/>
                  <a:lstStyle/>
                  <a:p>
                    <a:r>
                      <a:rPr lang="en-US" sz="1050" b="1" dirty="0" err="1" smtClean="0"/>
                      <a:t>Electri</a:t>
                    </a:r>
                    <a:r>
                      <a:rPr lang="en-US" sz="1050" b="1" dirty="0" smtClean="0"/>
                      <a:t>-city</a:t>
                    </a:r>
                    <a:r>
                      <a:rPr lang="en-US" sz="1050" dirty="0"/>
                      <a:t>
74%</a:t>
                    </a:r>
                    <a:endParaRPr lang="en-US" dirty="0"/>
                  </a:p>
                </c:rich>
              </c:tx>
              <c:dLblPos val="ctr"/>
              <c:showLegendKey val="0"/>
              <c:showVal val="0"/>
              <c:showCatName val="1"/>
              <c:showSerName val="0"/>
              <c:showPercent val="1"/>
              <c:showBubbleSize val="0"/>
              <c:extLst>
                <c:ext xmlns:c15="http://schemas.microsoft.com/office/drawing/2012/chart" uri="{CE6537A1-D6FC-4f65-9D91-7224C49458BB}"/>
              </c:extLst>
            </c:dLbl>
            <c:dLbl>
              <c:idx val="1"/>
              <c:layout/>
              <c:tx>
                <c:rich>
                  <a:bodyPr/>
                  <a:lstStyle/>
                  <a:p>
                    <a:r>
                      <a:rPr lang="en-US" sz="1050" b="1" dirty="0"/>
                      <a:t>Natural Gas</a:t>
                    </a:r>
                    <a:r>
                      <a:rPr lang="en-US" sz="1050" dirty="0"/>
                      <a:t>
26%</a:t>
                    </a:r>
                    <a:endParaRPr lang="en-US" dirty="0"/>
                  </a:p>
                </c:rich>
              </c:tx>
              <c:dLblPos val="ct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vert="horz" anchor="t"/>
              <a:lstStyle/>
              <a:p>
                <a:pPr>
                  <a:defRPr sz="1050"/>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Electricity</c:v>
                </c:pt>
                <c:pt idx="1">
                  <c:v>Natural Gas</c:v>
                </c:pt>
              </c:strCache>
            </c:strRef>
          </c:cat>
          <c:val>
            <c:numRef>
              <c:f>Sheet1!$B$2:$B$3</c:f>
              <c:numCache>
                <c:formatCode>General</c:formatCode>
                <c:ptCount val="2"/>
                <c:pt idx="0">
                  <c:v>1992.21</c:v>
                </c:pt>
                <c:pt idx="1">
                  <c:v>698.06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Sheriff</c:v>
                </c:pt>
                <c:pt idx="1">
                  <c:v>Road Dept</c:v>
                </c:pt>
                <c:pt idx="2">
                  <c:v>Road: Seeley</c:v>
                </c:pt>
                <c:pt idx="3">
                  <c:v>Detention</c:v>
                </c:pt>
                <c:pt idx="4">
                  <c:v>Building Inspection</c:v>
                </c:pt>
              </c:strCache>
            </c:strRef>
          </c:cat>
          <c:val>
            <c:numRef>
              <c:f>Sheet1!$B$2:$B$6</c:f>
              <c:numCache>
                <c:formatCode>General</c:formatCode>
                <c:ptCount val="5"/>
                <c:pt idx="0">
                  <c:v>753.91</c:v>
                </c:pt>
                <c:pt idx="1">
                  <c:v>621.89</c:v>
                </c:pt>
                <c:pt idx="2">
                  <c:v>292.49</c:v>
                </c:pt>
                <c:pt idx="3">
                  <c:v>123.13</c:v>
                </c:pt>
                <c:pt idx="4">
                  <c:v>42.77</c:v>
                </c:pt>
              </c:numCache>
            </c:numRef>
          </c:val>
        </c:ser>
        <c:dLbls>
          <c:showLegendKey val="0"/>
          <c:showVal val="1"/>
          <c:showCatName val="0"/>
          <c:showSerName val="0"/>
          <c:showPercent val="0"/>
          <c:showBubbleSize val="0"/>
        </c:dLbls>
        <c:gapWidth val="75"/>
        <c:axId val="220553984"/>
        <c:axId val="220556672"/>
      </c:barChart>
      <c:catAx>
        <c:axId val="220553984"/>
        <c:scaling>
          <c:orientation val="minMax"/>
        </c:scaling>
        <c:delete val="0"/>
        <c:axPos val="b"/>
        <c:numFmt formatCode="General" sourceLinked="0"/>
        <c:majorTickMark val="none"/>
        <c:minorTickMark val="none"/>
        <c:tickLblPos val="nextTo"/>
        <c:crossAx val="220556672"/>
        <c:crosses val="autoZero"/>
        <c:auto val="1"/>
        <c:lblAlgn val="ctr"/>
        <c:lblOffset val="100"/>
        <c:noMultiLvlLbl val="0"/>
      </c:catAx>
      <c:valAx>
        <c:axId val="220556672"/>
        <c:scaling>
          <c:orientation val="minMax"/>
        </c:scaling>
        <c:delete val="0"/>
        <c:axPos val="l"/>
        <c:numFmt formatCode="General" sourceLinked="1"/>
        <c:majorTickMark val="none"/>
        <c:minorTickMark val="none"/>
        <c:tickLblPos val="nextTo"/>
        <c:crossAx val="22055398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dLbl>
              <c:idx val="0"/>
              <c:layout/>
              <c:tx>
                <c:rich>
                  <a:bodyPr/>
                  <a:lstStyle/>
                  <a:p>
                    <a:r>
                      <a:rPr lang="en-US" sz="1200" b="1"/>
                      <a:t>Gasoline</a:t>
                    </a:r>
                    <a:r>
                      <a:rPr lang="en-US" sz="1200"/>
                      <a:t>
151,160
68%</a:t>
                    </a:r>
                    <a:endParaRPr lang="en-US"/>
                  </a:p>
                </c:rich>
              </c:tx>
              <c:dLblPos val="ctr"/>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0.24157992446066201"/>
                  <c:y val="0.209230570316641"/>
                </c:manualLayout>
              </c:layout>
              <c:tx>
                <c:rich>
                  <a:bodyPr/>
                  <a:lstStyle/>
                  <a:p>
                    <a:r>
                      <a:rPr lang="en-US" sz="1200" b="1"/>
                      <a:t>Diesel</a:t>
                    </a:r>
                    <a:r>
                      <a:rPr lang="en-US" sz="1200"/>
                      <a:t>
70,338.7
32%</a:t>
                    </a:r>
                    <a:endParaRPr lang="en-US"/>
                  </a:p>
                </c:rich>
              </c:tx>
              <c:dLblPos val="bestFit"/>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200"/>
                </a:pPr>
                <a:endParaRPr lang="en-US"/>
              </a:p>
            </c:txPr>
            <c:dLblPos val="ctr"/>
            <c:showLegendKey val="0"/>
            <c:showVal val="1"/>
            <c:showCatName val="1"/>
            <c:showSerName val="0"/>
            <c:showPercent val="1"/>
            <c:showBubbleSize val="0"/>
            <c:showLeaderLines val="1"/>
            <c:extLst>
              <c:ext xmlns:c15="http://schemas.microsoft.com/office/drawing/2012/chart" uri="{CE6537A1-D6FC-4f65-9D91-7224C49458BB}"/>
            </c:extLst>
          </c:dLbls>
          <c:cat>
            <c:strRef>
              <c:f>Sheet1!$A$2:$A$3</c:f>
              <c:strCache>
                <c:ptCount val="2"/>
                <c:pt idx="0">
                  <c:v>Gasoline</c:v>
                </c:pt>
                <c:pt idx="1">
                  <c:v>Diesel</c:v>
                </c:pt>
              </c:strCache>
            </c:strRef>
          </c:cat>
          <c:val>
            <c:numRef>
              <c:f>Sheet1!$B$2:$B$3</c:f>
              <c:numCache>
                <c:formatCode>General</c:formatCode>
                <c:ptCount val="2"/>
                <c:pt idx="0">
                  <c:v>151160</c:v>
                </c:pt>
                <c:pt idx="1">
                  <c:v>70338.7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Transit</c:v>
                </c:pt>
                <c:pt idx="1">
                  <c:v>Unleaded</c:v>
                </c:pt>
                <c:pt idx="2">
                  <c:v>Diesel</c:v>
                </c:pt>
              </c:strCache>
            </c:strRef>
          </c:cat>
          <c:val>
            <c:numRef>
              <c:f>Sheet1!$B$2:$B$4</c:f>
              <c:numCache>
                <c:formatCode>General</c:formatCode>
                <c:ptCount val="3"/>
                <c:pt idx="0">
                  <c:v>66645</c:v>
                </c:pt>
                <c:pt idx="1">
                  <c:v>3053690</c:v>
                </c:pt>
                <c:pt idx="2">
                  <c:v>10650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6.3515610806083603E-2"/>
          <c:y val="4.2734834202062803E-2"/>
          <c:w val="0.89737654083382901"/>
          <c:h val="0.83026209751949998"/>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Lolo</c:v>
                </c:pt>
                <c:pt idx="1">
                  <c:v>El Mar</c:v>
                </c:pt>
                <c:pt idx="2">
                  <c:v>Lewis &amp; Clark</c:v>
                </c:pt>
                <c:pt idx="3">
                  <c:v>Sunset West</c:v>
                </c:pt>
              </c:strCache>
            </c:strRef>
          </c:cat>
          <c:val>
            <c:numRef>
              <c:f>Sheet1!$B$2:$B$5</c:f>
              <c:numCache>
                <c:formatCode>General</c:formatCode>
                <c:ptCount val="4"/>
                <c:pt idx="0">
                  <c:v>395.75</c:v>
                </c:pt>
                <c:pt idx="1">
                  <c:v>202.46</c:v>
                </c:pt>
                <c:pt idx="2">
                  <c:v>22.36</c:v>
                </c:pt>
                <c:pt idx="3">
                  <c:v>21.64</c:v>
                </c:pt>
              </c:numCache>
            </c:numRef>
          </c:val>
        </c:ser>
        <c:dLbls>
          <c:showLegendKey val="0"/>
          <c:showVal val="1"/>
          <c:showCatName val="0"/>
          <c:showSerName val="0"/>
          <c:showPercent val="0"/>
          <c:showBubbleSize val="0"/>
        </c:dLbls>
        <c:gapWidth val="75"/>
        <c:axId val="218827776"/>
        <c:axId val="218838912"/>
      </c:barChart>
      <c:catAx>
        <c:axId val="218827776"/>
        <c:scaling>
          <c:orientation val="minMax"/>
        </c:scaling>
        <c:delete val="0"/>
        <c:axPos val="b"/>
        <c:numFmt formatCode="General" sourceLinked="0"/>
        <c:majorTickMark val="none"/>
        <c:minorTickMark val="none"/>
        <c:tickLblPos val="nextTo"/>
        <c:crossAx val="218838912"/>
        <c:crosses val="autoZero"/>
        <c:auto val="1"/>
        <c:lblAlgn val="ctr"/>
        <c:lblOffset val="100"/>
        <c:noMultiLvlLbl val="0"/>
      </c:catAx>
      <c:valAx>
        <c:axId val="218838912"/>
        <c:scaling>
          <c:orientation val="minMax"/>
        </c:scaling>
        <c:delete val="0"/>
        <c:axPos val="l"/>
        <c:numFmt formatCode="General" sourceLinked="1"/>
        <c:majorTickMark val="none"/>
        <c:minorTickMark val="none"/>
        <c:tickLblPos val="nextTo"/>
        <c:crossAx val="21882777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3E5E6-82BA-4A6E-83F5-C42664B0A5B7}" type="doc">
      <dgm:prSet loTypeId="urn:microsoft.com/office/officeart/2005/8/layout/hProcess9" loCatId="process" qsTypeId="urn:microsoft.com/office/officeart/2005/8/quickstyle/3d5" qsCatId="3D" csTypeId="urn:microsoft.com/office/officeart/2005/8/colors/colorful1" csCatId="colorful" phldr="1"/>
      <dgm:spPr/>
    </dgm:pt>
    <dgm:pt modelId="{01B5EDD7-A6C5-420A-85D6-D06B378215FF}">
      <dgm:prSet phldrT="[Text]"/>
      <dgm:spPr/>
      <dgm:t>
        <a:bodyPr/>
        <a:lstStyle/>
        <a:p>
          <a:r>
            <a:rPr lang="en-US" dirty="0" smtClean="0"/>
            <a:t>Establish reduction targets</a:t>
          </a:r>
          <a:endParaRPr lang="en-US" dirty="0"/>
        </a:p>
      </dgm:t>
    </dgm:pt>
    <dgm:pt modelId="{4BD960F1-1B2C-48F2-A391-E621A8E4B54C}" type="parTrans" cxnId="{4D8F97FB-0114-417B-91F9-23ACED56427F}">
      <dgm:prSet/>
      <dgm:spPr/>
      <dgm:t>
        <a:bodyPr/>
        <a:lstStyle/>
        <a:p>
          <a:endParaRPr lang="en-US"/>
        </a:p>
      </dgm:t>
    </dgm:pt>
    <dgm:pt modelId="{10F43B15-ACAD-406F-8435-395FBDB03A26}" type="sibTrans" cxnId="{4D8F97FB-0114-417B-91F9-23ACED56427F}">
      <dgm:prSet/>
      <dgm:spPr/>
      <dgm:t>
        <a:bodyPr/>
        <a:lstStyle/>
        <a:p>
          <a:endParaRPr lang="en-US"/>
        </a:p>
      </dgm:t>
    </dgm:pt>
    <dgm:pt modelId="{B42FF560-3951-4938-A96F-0D9BB06871F9}">
      <dgm:prSet phldrT="[Text]"/>
      <dgm:spPr/>
      <dgm:t>
        <a:bodyPr/>
        <a:lstStyle/>
        <a:p>
          <a:r>
            <a:rPr lang="en-US" dirty="0" smtClean="0"/>
            <a:t>Implement goals in CAP</a:t>
          </a:r>
          <a:endParaRPr lang="en-US" dirty="0"/>
        </a:p>
      </dgm:t>
    </dgm:pt>
    <dgm:pt modelId="{68348320-AEA3-4470-884B-C4875375A0F0}" type="parTrans" cxnId="{D6FAF1DC-ADD1-4FD7-8303-3B9BDA970131}">
      <dgm:prSet/>
      <dgm:spPr/>
      <dgm:t>
        <a:bodyPr/>
        <a:lstStyle/>
        <a:p>
          <a:endParaRPr lang="en-US"/>
        </a:p>
      </dgm:t>
    </dgm:pt>
    <dgm:pt modelId="{A566D358-1B8C-4078-8A1E-6B0050FFAC3B}" type="sibTrans" cxnId="{D6FAF1DC-ADD1-4FD7-8303-3B9BDA970131}">
      <dgm:prSet/>
      <dgm:spPr/>
      <dgm:t>
        <a:bodyPr/>
        <a:lstStyle/>
        <a:p>
          <a:endParaRPr lang="en-US"/>
        </a:p>
      </dgm:t>
    </dgm:pt>
    <dgm:pt modelId="{C1D9AC17-E56B-499D-B6DF-D0BC7E4902EF}">
      <dgm:prSet phldrT="[Text]"/>
      <dgm:spPr/>
      <dgm:t>
        <a:bodyPr/>
        <a:lstStyle/>
        <a:p>
          <a:r>
            <a:rPr lang="en-US" dirty="0" smtClean="0"/>
            <a:t>Monitor Progress</a:t>
          </a:r>
          <a:endParaRPr lang="en-US" dirty="0"/>
        </a:p>
      </dgm:t>
    </dgm:pt>
    <dgm:pt modelId="{240988BC-967A-4131-AD5B-3005C7EF7DBB}" type="parTrans" cxnId="{E65AF995-E8A5-4079-82C1-6613FF74D96F}">
      <dgm:prSet/>
      <dgm:spPr/>
      <dgm:t>
        <a:bodyPr/>
        <a:lstStyle/>
        <a:p>
          <a:endParaRPr lang="en-US"/>
        </a:p>
      </dgm:t>
    </dgm:pt>
    <dgm:pt modelId="{C415BE1A-0D41-4602-86D6-0FF2F3A2E050}" type="sibTrans" cxnId="{E65AF995-E8A5-4079-82C1-6613FF74D96F}">
      <dgm:prSet/>
      <dgm:spPr/>
      <dgm:t>
        <a:bodyPr/>
        <a:lstStyle/>
        <a:p>
          <a:endParaRPr lang="en-US"/>
        </a:p>
      </dgm:t>
    </dgm:pt>
    <dgm:pt modelId="{03BE5A42-99DE-4EFF-8BC9-18D9468B4C4D}">
      <dgm:prSet phldrT="[Text]"/>
      <dgm:spPr/>
      <dgm:t>
        <a:bodyPr/>
        <a:lstStyle/>
        <a:p>
          <a:r>
            <a:rPr lang="en-US" dirty="0" smtClean="0"/>
            <a:t>Develop Climate Action Plan</a:t>
          </a:r>
          <a:endParaRPr lang="en-US" dirty="0"/>
        </a:p>
      </dgm:t>
    </dgm:pt>
    <dgm:pt modelId="{54B42F13-421B-4953-B1CD-3BE21F15142E}" type="parTrans" cxnId="{24C7B653-0553-4045-B1AA-82A96E543AEA}">
      <dgm:prSet/>
      <dgm:spPr/>
      <dgm:t>
        <a:bodyPr/>
        <a:lstStyle/>
        <a:p>
          <a:endParaRPr lang="en-US"/>
        </a:p>
      </dgm:t>
    </dgm:pt>
    <dgm:pt modelId="{139863A5-90BC-4778-BADC-E8B86DBEDEDA}" type="sibTrans" cxnId="{24C7B653-0553-4045-B1AA-82A96E543AEA}">
      <dgm:prSet/>
      <dgm:spPr/>
      <dgm:t>
        <a:bodyPr/>
        <a:lstStyle/>
        <a:p>
          <a:endParaRPr lang="en-US"/>
        </a:p>
      </dgm:t>
    </dgm:pt>
    <dgm:pt modelId="{3EE4168A-3F44-44E1-B59F-D4A918405ACE}">
      <dgm:prSet phldrT="[Text]"/>
      <dgm:spPr/>
      <dgm:t>
        <a:bodyPr/>
        <a:lstStyle/>
        <a:p>
          <a:r>
            <a:rPr lang="en-US" dirty="0" smtClean="0"/>
            <a:t>Complete 2016 baseline GHG inventory</a:t>
          </a:r>
          <a:endParaRPr lang="en-US" dirty="0"/>
        </a:p>
      </dgm:t>
    </dgm:pt>
    <dgm:pt modelId="{6BD53BFA-8D52-4953-9DBB-559AD8813E06}" type="parTrans" cxnId="{22CE9063-CF93-4B2C-8FCC-7CE244834831}">
      <dgm:prSet/>
      <dgm:spPr/>
      <dgm:t>
        <a:bodyPr/>
        <a:lstStyle/>
        <a:p>
          <a:endParaRPr lang="en-US"/>
        </a:p>
      </dgm:t>
    </dgm:pt>
    <dgm:pt modelId="{523ACEA8-A406-4C98-955C-CD980AEA26ED}" type="sibTrans" cxnId="{22CE9063-CF93-4B2C-8FCC-7CE244834831}">
      <dgm:prSet/>
      <dgm:spPr/>
      <dgm:t>
        <a:bodyPr/>
        <a:lstStyle/>
        <a:p>
          <a:endParaRPr lang="en-US"/>
        </a:p>
      </dgm:t>
    </dgm:pt>
    <dgm:pt modelId="{46A45D3C-608D-4089-BE5D-C957873154D6}" type="pres">
      <dgm:prSet presAssocID="{EB33E5E6-82BA-4A6E-83F5-C42664B0A5B7}" presName="CompostProcess" presStyleCnt="0">
        <dgm:presLayoutVars>
          <dgm:dir/>
          <dgm:resizeHandles val="exact"/>
        </dgm:presLayoutVars>
      </dgm:prSet>
      <dgm:spPr/>
    </dgm:pt>
    <dgm:pt modelId="{4DA0A275-EB3C-41EE-8282-B3DB953F8A82}" type="pres">
      <dgm:prSet presAssocID="{EB33E5E6-82BA-4A6E-83F5-C42664B0A5B7}" presName="arrow" presStyleLbl="bgShp" presStyleIdx="0" presStyleCnt="1"/>
      <dgm:spPr/>
    </dgm:pt>
    <dgm:pt modelId="{72797AB7-5907-4571-841E-23CCB6720B04}" type="pres">
      <dgm:prSet presAssocID="{EB33E5E6-82BA-4A6E-83F5-C42664B0A5B7}" presName="linearProcess" presStyleCnt="0"/>
      <dgm:spPr/>
    </dgm:pt>
    <dgm:pt modelId="{49E076D4-8F97-4068-B3BA-B83BE4BC513B}" type="pres">
      <dgm:prSet presAssocID="{3EE4168A-3F44-44E1-B59F-D4A918405ACE}" presName="textNode" presStyleLbl="node1" presStyleIdx="0" presStyleCnt="5">
        <dgm:presLayoutVars>
          <dgm:bulletEnabled val="1"/>
        </dgm:presLayoutVars>
      </dgm:prSet>
      <dgm:spPr/>
      <dgm:t>
        <a:bodyPr/>
        <a:lstStyle/>
        <a:p>
          <a:endParaRPr lang="en-US"/>
        </a:p>
      </dgm:t>
    </dgm:pt>
    <dgm:pt modelId="{43F38962-DDEB-4C27-8D63-9594496F391C}" type="pres">
      <dgm:prSet presAssocID="{523ACEA8-A406-4C98-955C-CD980AEA26ED}" presName="sibTrans" presStyleCnt="0"/>
      <dgm:spPr/>
    </dgm:pt>
    <dgm:pt modelId="{1181239B-4C16-42B7-84F3-953D65213F27}" type="pres">
      <dgm:prSet presAssocID="{01B5EDD7-A6C5-420A-85D6-D06B378215FF}" presName="textNode" presStyleLbl="node1" presStyleIdx="1" presStyleCnt="5">
        <dgm:presLayoutVars>
          <dgm:bulletEnabled val="1"/>
        </dgm:presLayoutVars>
      </dgm:prSet>
      <dgm:spPr/>
      <dgm:t>
        <a:bodyPr/>
        <a:lstStyle/>
        <a:p>
          <a:endParaRPr lang="en-US"/>
        </a:p>
      </dgm:t>
    </dgm:pt>
    <dgm:pt modelId="{EF3D78E6-5C87-4020-9191-CED1B1322C03}" type="pres">
      <dgm:prSet presAssocID="{10F43B15-ACAD-406F-8435-395FBDB03A26}" presName="sibTrans" presStyleCnt="0"/>
      <dgm:spPr/>
    </dgm:pt>
    <dgm:pt modelId="{B6DC230A-77BF-4E7F-B3AF-ED17B34361FC}" type="pres">
      <dgm:prSet presAssocID="{03BE5A42-99DE-4EFF-8BC9-18D9468B4C4D}" presName="textNode" presStyleLbl="node1" presStyleIdx="2" presStyleCnt="5">
        <dgm:presLayoutVars>
          <dgm:bulletEnabled val="1"/>
        </dgm:presLayoutVars>
      </dgm:prSet>
      <dgm:spPr/>
      <dgm:t>
        <a:bodyPr/>
        <a:lstStyle/>
        <a:p>
          <a:endParaRPr lang="en-US"/>
        </a:p>
      </dgm:t>
    </dgm:pt>
    <dgm:pt modelId="{78A37008-AB1A-49EE-BED3-7094749CC3A3}" type="pres">
      <dgm:prSet presAssocID="{139863A5-90BC-4778-BADC-E8B86DBEDEDA}" presName="sibTrans" presStyleCnt="0"/>
      <dgm:spPr/>
    </dgm:pt>
    <dgm:pt modelId="{522A8B43-836A-4741-BB47-29A49D635821}" type="pres">
      <dgm:prSet presAssocID="{B42FF560-3951-4938-A96F-0D9BB06871F9}" presName="textNode" presStyleLbl="node1" presStyleIdx="3" presStyleCnt="5">
        <dgm:presLayoutVars>
          <dgm:bulletEnabled val="1"/>
        </dgm:presLayoutVars>
      </dgm:prSet>
      <dgm:spPr/>
      <dgm:t>
        <a:bodyPr/>
        <a:lstStyle/>
        <a:p>
          <a:endParaRPr lang="en-US"/>
        </a:p>
      </dgm:t>
    </dgm:pt>
    <dgm:pt modelId="{8D94DE34-E1CD-4CBD-97AD-4524A920DC5B}" type="pres">
      <dgm:prSet presAssocID="{A566D358-1B8C-4078-8A1E-6B0050FFAC3B}" presName="sibTrans" presStyleCnt="0"/>
      <dgm:spPr/>
    </dgm:pt>
    <dgm:pt modelId="{D649CB4C-FB50-4BCD-905E-816A564083F0}" type="pres">
      <dgm:prSet presAssocID="{C1D9AC17-E56B-499D-B6DF-D0BC7E4902EF}" presName="textNode" presStyleLbl="node1" presStyleIdx="4" presStyleCnt="5">
        <dgm:presLayoutVars>
          <dgm:bulletEnabled val="1"/>
        </dgm:presLayoutVars>
      </dgm:prSet>
      <dgm:spPr/>
      <dgm:t>
        <a:bodyPr/>
        <a:lstStyle/>
        <a:p>
          <a:endParaRPr lang="en-US"/>
        </a:p>
      </dgm:t>
    </dgm:pt>
  </dgm:ptLst>
  <dgm:cxnLst>
    <dgm:cxn modelId="{62F8C36C-1016-473E-9CE9-C2148453D659}" type="presOf" srcId="{C1D9AC17-E56B-499D-B6DF-D0BC7E4902EF}" destId="{D649CB4C-FB50-4BCD-905E-816A564083F0}" srcOrd="0" destOrd="0" presId="urn:microsoft.com/office/officeart/2005/8/layout/hProcess9"/>
    <dgm:cxn modelId="{24C7B653-0553-4045-B1AA-82A96E543AEA}" srcId="{EB33E5E6-82BA-4A6E-83F5-C42664B0A5B7}" destId="{03BE5A42-99DE-4EFF-8BC9-18D9468B4C4D}" srcOrd="2" destOrd="0" parTransId="{54B42F13-421B-4953-B1CD-3BE21F15142E}" sibTransId="{139863A5-90BC-4778-BADC-E8B86DBEDEDA}"/>
    <dgm:cxn modelId="{D6FAF1DC-ADD1-4FD7-8303-3B9BDA970131}" srcId="{EB33E5E6-82BA-4A6E-83F5-C42664B0A5B7}" destId="{B42FF560-3951-4938-A96F-0D9BB06871F9}" srcOrd="3" destOrd="0" parTransId="{68348320-AEA3-4470-884B-C4875375A0F0}" sibTransId="{A566D358-1B8C-4078-8A1E-6B0050FFAC3B}"/>
    <dgm:cxn modelId="{D9A64B4D-1D60-4FC9-8A10-228EBEB6F3A4}" type="presOf" srcId="{B42FF560-3951-4938-A96F-0D9BB06871F9}" destId="{522A8B43-836A-4741-BB47-29A49D635821}" srcOrd="0" destOrd="0" presId="urn:microsoft.com/office/officeart/2005/8/layout/hProcess9"/>
    <dgm:cxn modelId="{6721F176-A084-42E8-AE49-F5BE35D712EB}" type="presOf" srcId="{EB33E5E6-82BA-4A6E-83F5-C42664B0A5B7}" destId="{46A45D3C-608D-4089-BE5D-C957873154D6}" srcOrd="0" destOrd="0" presId="urn:microsoft.com/office/officeart/2005/8/layout/hProcess9"/>
    <dgm:cxn modelId="{22CE9063-CF93-4B2C-8FCC-7CE244834831}" srcId="{EB33E5E6-82BA-4A6E-83F5-C42664B0A5B7}" destId="{3EE4168A-3F44-44E1-B59F-D4A918405ACE}" srcOrd="0" destOrd="0" parTransId="{6BD53BFA-8D52-4953-9DBB-559AD8813E06}" sibTransId="{523ACEA8-A406-4C98-955C-CD980AEA26ED}"/>
    <dgm:cxn modelId="{EB327E91-59AD-4A4B-99F0-D7238D6F79E1}" type="presOf" srcId="{3EE4168A-3F44-44E1-B59F-D4A918405ACE}" destId="{49E076D4-8F97-4068-B3BA-B83BE4BC513B}" srcOrd="0" destOrd="0" presId="urn:microsoft.com/office/officeart/2005/8/layout/hProcess9"/>
    <dgm:cxn modelId="{E65AF995-E8A5-4079-82C1-6613FF74D96F}" srcId="{EB33E5E6-82BA-4A6E-83F5-C42664B0A5B7}" destId="{C1D9AC17-E56B-499D-B6DF-D0BC7E4902EF}" srcOrd="4" destOrd="0" parTransId="{240988BC-967A-4131-AD5B-3005C7EF7DBB}" sibTransId="{C415BE1A-0D41-4602-86D6-0FF2F3A2E050}"/>
    <dgm:cxn modelId="{CBE04D07-555D-4F6A-917C-144CD2E948DD}" type="presOf" srcId="{03BE5A42-99DE-4EFF-8BC9-18D9468B4C4D}" destId="{B6DC230A-77BF-4E7F-B3AF-ED17B34361FC}" srcOrd="0" destOrd="0" presId="urn:microsoft.com/office/officeart/2005/8/layout/hProcess9"/>
    <dgm:cxn modelId="{46ED0CE1-C35C-4E86-A848-05BA7C839EB0}" type="presOf" srcId="{01B5EDD7-A6C5-420A-85D6-D06B378215FF}" destId="{1181239B-4C16-42B7-84F3-953D65213F27}" srcOrd="0" destOrd="0" presId="urn:microsoft.com/office/officeart/2005/8/layout/hProcess9"/>
    <dgm:cxn modelId="{4D8F97FB-0114-417B-91F9-23ACED56427F}" srcId="{EB33E5E6-82BA-4A6E-83F5-C42664B0A5B7}" destId="{01B5EDD7-A6C5-420A-85D6-D06B378215FF}" srcOrd="1" destOrd="0" parTransId="{4BD960F1-1B2C-48F2-A391-E621A8E4B54C}" sibTransId="{10F43B15-ACAD-406F-8435-395FBDB03A26}"/>
    <dgm:cxn modelId="{A855E116-7876-402E-A57D-12951FD4CBAB}" type="presParOf" srcId="{46A45D3C-608D-4089-BE5D-C957873154D6}" destId="{4DA0A275-EB3C-41EE-8282-B3DB953F8A82}" srcOrd="0" destOrd="0" presId="urn:microsoft.com/office/officeart/2005/8/layout/hProcess9"/>
    <dgm:cxn modelId="{C3254505-41D9-4240-85B8-28D738C355C6}" type="presParOf" srcId="{46A45D3C-608D-4089-BE5D-C957873154D6}" destId="{72797AB7-5907-4571-841E-23CCB6720B04}" srcOrd="1" destOrd="0" presId="urn:microsoft.com/office/officeart/2005/8/layout/hProcess9"/>
    <dgm:cxn modelId="{B4798736-868D-4553-ADAD-66C60879D562}" type="presParOf" srcId="{72797AB7-5907-4571-841E-23CCB6720B04}" destId="{49E076D4-8F97-4068-B3BA-B83BE4BC513B}" srcOrd="0" destOrd="0" presId="urn:microsoft.com/office/officeart/2005/8/layout/hProcess9"/>
    <dgm:cxn modelId="{214921CE-8654-48EE-B8BD-57A17713CEEC}" type="presParOf" srcId="{72797AB7-5907-4571-841E-23CCB6720B04}" destId="{43F38962-DDEB-4C27-8D63-9594496F391C}" srcOrd="1" destOrd="0" presId="urn:microsoft.com/office/officeart/2005/8/layout/hProcess9"/>
    <dgm:cxn modelId="{22FCE1DD-AE99-4C4B-A809-7C417E062863}" type="presParOf" srcId="{72797AB7-5907-4571-841E-23CCB6720B04}" destId="{1181239B-4C16-42B7-84F3-953D65213F27}" srcOrd="2" destOrd="0" presId="urn:microsoft.com/office/officeart/2005/8/layout/hProcess9"/>
    <dgm:cxn modelId="{DA34DF0B-84EC-41BA-A12C-FB1A9BE5CED5}" type="presParOf" srcId="{72797AB7-5907-4571-841E-23CCB6720B04}" destId="{EF3D78E6-5C87-4020-9191-CED1B1322C03}" srcOrd="3" destOrd="0" presId="urn:microsoft.com/office/officeart/2005/8/layout/hProcess9"/>
    <dgm:cxn modelId="{CFB3AA5A-A927-4C59-A0FA-16081EFA424A}" type="presParOf" srcId="{72797AB7-5907-4571-841E-23CCB6720B04}" destId="{B6DC230A-77BF-4E7F-B3AF-ED17B34361FC}" srcOrd="4" destOrd="0" presId="urn:microsoft.com/office/officeart/2005/8/layout/hProcess9"/>
    <dgm:cxn modelId="{58366967-AE50-4A8F-A2E7-F36643D2B5C9}" type="presParOf" srcId="{72797AB7-5907-4571-841E-23CCB6720B04}" destId="{78A37008-AB1A-49EE-BED3-7094749CC3A3}" srcOrd="5" destOrd="0" presId="urn:microsoft.com/office/officeart/2005/8/layout/hProcess9"/>
    <dgm:cxn modelId="{DD368466-1D54-4F3F-95DD-8ACB74189DDC}" type="presParOf" srcId="{72797AB7-5907-4571-841E-23CCB6720B04}" destId="{522A8B43-836A-4741-BB47-29A49D635821}" srcOrd="6" destOrd="0" presId="urn:microsoft.com/office/officeart/2005/8/layout/hProcess9"/>
    <dgm:cxn modelId="{F530837F-2258-4F69-97FB-5A3C1E27695B}" type="presParOf" srcId="{72797AB7-5907-4571-841E-23CCB6720B04}" destId="{8D94DE34-E1CD-4CBD-97AD-4524A920DC5B}" srcOrd="7" destOrd="0" presId="urn:microsoft.com/office/officeart/2005/8/layout/hProcess9"/>
    <dgm:cxn modelId="{DE72B0B9-E292-49F5-9F9B-1D0BB3D653C0}" type="presParOf" srcId="{72797AB7-5907-4571-841E-23CCB6720B04}" destId="{D649CB4C-FB50-4BCD-905E-816A564083F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0A275-EB3C-41EE-8282-B3DB953F8A82}">
      <dsp:nvSpPr>
        <dsp:cNvPr id="0" name=""/>
        <dsp:cNvSpPr/>
      </dsp:nvSpPr>
      <dsp:spPr>
        <a:xfrm>
          <a:off x="582929" y="0"/>
          <a:ext cx="6606540" cy="3733800"/>
        </a:xfrm>
        <a:prstGeom prst="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9E076D4-8F97-4068-B3BA-B83BE4BC513B}">
      <dsp:nvSpPr>
        <dsp:cNvPr id="0" name=""/>
        <dsp:cNvSpPr/>
      </dsp:nvSpPr>
      <dsp:spPr>
        <a:xfrm>
          <a:off x="3415" y="1120140"/>
          <a:ext cx="1493378" cy="149352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Complete 2016 baseline GHG inventory</a:t>
          </a:r>
          <a:endParaRPr lang="en-US" sz="1800" kern="1200" dirty="0"/>
        </a:p>
      </dsp:txBody>
      <dsp:txXfrm>
        <a:off x="76316" y="1193041"/>
        <a:ext cx="1347576" cy="1347718"/>
      </dsp:txXfrm>
    </dsp:sp>
    <dsp:sp modelId="{1181239B-4C16-42B7-84F3-953D65213F27}">
      <dsp:nvSpPr>
        <dsp:cNvPr id="0" name=""/>
        <dsp:cNvSpPr/>
      </dsp:nvSpPr>
      <dsp:spPr>
        <a:xfrm>
          <a:off x="1571463" y="1120140"/>
          <a:ext cx="1493378" cy="149352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Establish reduction targets</a:t>
          </a:r>
          <a:endParaRPr lang="en-US" sz="1800" kern="1200" dirty="0"/>
        </a:p>
      </dsp:txBody>
      <dsp:txXfrm>
        <a:off x="1644364" y="1193041"/>
        <a:ext cx="1347576" cy="1347718"/>
      </dsp:txXfrm>
    </dsp:sp>
    <dsp:sp modelId="{B6DC230A-77BF-4E7F-B3AF-ED17B34361FC}">
      <dsp:nvSpPr>
        <dsp:cNvPr id="0" name=""/>
        <dsp:cNvSpPr/>
      </dsp:nvSpPr>
      <dsp:spPr>
        <a:xfrm>
          <a:off x="3139510" y="1120140"/>
          <a:ext cx="1493378" cy="1493520"/>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Develop Climate Action Plan</a:t>
          </a:r>
          <a:endParaRPr lang="en-US" sz="1800" kern="1200" dirty="0"/>
        </a:p>
      </dsp:txBody>
      <dsp:txXfrm>
        <a:off x="3212411" y="1193041"/>
        <a:ext cx="1347576" cy="1347718"/>
      </dsp:txXfrm>
    </dsp:sp>
    <dsp:sp modelId="{522A8B43-836A-4741-BB47-29A49D635821}">
      <dsp:nvSpPr>
        <dsp:cNvPr id="0" name=""/>
        <dsp:cNvSpPr/>
      </dsp:nvSpPr>
      <dsp:spPr>
        <a:xfrm>
          <a:off x="4707558" y="1120140"/>
          <a:ext cx="1493378" cy="149352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Implement goals in CAP</a:t>
          </a:r>
          <a:endParaRPr lang="en-US" sz="1800" kern="1200" dirty="0"/>
        </a:p>
      </dsp:txBody>
      <dsp:txXfrm>
        <a:off x="4780459" y="1193041"/>
        <a:ext cx="1347576" cy="1347718"/>
      </dsp:txXfrm>
    </dsp:sp>
    <dsp:sp modelId="{D649CB4C-FB50-4BCD-905E-816A564083F0}">
      <dsp:nvSpPr>
        <dsp:cNvPr id="0" name=""/>
        <dsp:cNvSpPr/>
      </dsp:nvSpPr>
      <dsp:spPr>
        <a:xfrm>
          <a:off x="6275605" y="1120140"/>
          <a:ext cx="1493378" cy="149352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Monitor Progress</a:t>
          </a:r>
          <a:endParaRPr lang="en-US" sz="1800" kern="1200" dirty="0"/>
        </a:p>
      </dsp:txBody>
      <dsp:txXfrm>
        <a:off x="6348506" y="1193041"/>
        <a:ext cx="1347576" cy="13477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AD2A7-23E8-4931-B5B8-06728F36F34E}" type="datetimeFigureOut">
              <a:rPr lang="en-US" smtClean="0"/>
              <a:t>7/20/2017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9E9C6-64D2-4912-A2D4-5385C49140E6}" type="slidenum">
              <a:rPr lang="en-US" smtClean="0"/>
              <a:t>‹#›</a:t>
            </a:fld>
            <a:endParaRPr lang="en-US"/>
          </a:p>
        </p:txBody>
      </p:sp>
    </p:spTree>
    <p:extLst>
      <p:ext uri="{BB962C8B-B14F-4D97-AF65-F5344CB8AC3E}">
        <p14:creationId xmlns:p14="http://schemas.microsoft.com/office/powerpoint/2010/main" val="185119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equate CH4 and</a:t>
            </a:r>
            <a:r>
              <a:rPr lang="en-US" baseline="0" dirty="0" smtClean="0"/>
              <a:t> N20 to CO2? GWP potential value, next slide.</a:t>
            </a:r>
            <a:endParaRPr lang="en-US" dirty="0"/>
          </a:p>
        </p:txBody>
      </p:sp>
      <p:sp>
        <p:nvSpPr>
          <p:cNvPr id="4" name="Slide Number Placeholder 3"/>
          <p:cNvSpPr>
            <a:spLocks noGrp="1"/>
          </p:cNvSpPr>
          <p:nvPr>
            <p:ph type="sldNum" sz="quarter" idx="10"/>
          </p:nvPr>
        </p:nvSpPr>
        <p:spPr/>
        <p:txBody>
          <a:bodyPr/>
          <a:lstStyle/>
          <a:p>
            <a:fld id="{0EE9E9C6-64D2-4912-A2D4-5385C49140E6}" type="slidenum">
              <a:rPr lang="en-US" smtClean="0"/>
              <a:t>3</a:t>
            </a:fld>
            <a:endParaRPr lang="en-US"/>
          </a:p>
        </p:txBody>
      </p:sp>
    </p:spTree>
    <p:extLst>
      <p:ext uri="{BB962C8B-B14F-4D97-AF65-F5344CB8AC3E}">
        <p14:creationId xmlns:p14="http://schemas.microsoft.com/office/powerpoint/2010/main" val="23580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CA6BB4-9A41-4ADD-87AB-43EE588275A7}"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55F4F77E-2AF5-42B8-B1C5-A7EE18967D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A6BB4-9A41-4ADD-87AB-43EE588275A7}"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4F77E-2AF5-42B8-B1C5-A7EE18967D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A6BB4-9A41-4ADD-87AB-43EE588275A7}"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4F77E-2AF5-42B8-B1C5-A7EE18967D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CA6BB4-9A41-4ADD-87AB-43EE588275A7}"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4F77E-2AF5-42B8-B1C5-A7EE18967D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CA6BB4-9A41-4ADD-87AB-43EE588275A7}"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4F77E-2AF5-42B8-B1C5-A7EE18967D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CA6BB4-9A41-4ADD-87AB-43EE588275A7}"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4F77E-2AF5-42B8-B1C5-A7EE18967D30}"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6CA6BB4-9A41-4ADD-87AB-43EE588275A7}" type="datetimeFigureOut">
              <a:rPr lang="en-US" smtClean="0"/>
              <a:t>7/20/2017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4F77E-2AF5-42B8-B1C5-A7EE18967D30}"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6CA6BB4-9A41-4ADD-87AB-43EE588275A7}" type="datetimeFigureOut">
              <a:rPr lang="en-US" smtClean="0"/>
              <a:t>7/20/2017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4F77E-2AF5-42B8-B1C5-A7EE18967D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6CA6BB4-9A41-4ADD-87AB-43EE588275A7}" type="datetimeFigureOut">
              <a:rPr lang="en-US" smtClean="0"/>
              <a:t>7/20/2017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4F77E-2AF5-42B8-B1C5-A7EE18967D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CA6BB4-9A41-4ADD-87AB-43EE588275A7}"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4F77E-2AF5-42B8-B1C5-A7EE18967D30}"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CA6BB4-9A41-4ADD-87AB-43EE588275A7}"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4F77E-2AF5-42B8-B1C5-A7EE18967D30}"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E6CA6BB4-9A41-4ADD-87AB-43EE588275A7}" type="datetimeFigureOut">
              <a:rPr lang="en-US" smtClean="0"/>
              <a:t>7/20/2017</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55F4F77E-2AF5-42B8-B1C5-A7EE18967D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hyperlink" Target="http://172.16.33.28/CAPS/MissoulaCountyFacilityLocat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5" name="Rectangle 4"/>
          <p:cNvSpPr/>
          <p:nvPr/>
        </p:nvSpPr>
        <p:spPr>
          <a:xfrm>
            <a:off x="450954" y="381000"/>
            <a:ext cx="8382000" cy="2123658"/>
          </a:xfrm>
          <a:prstGeom prst="rect">
            <a:avLst/>
          </a:prstGeom>
          <a:noFill/>
        </p:spPr>
        <p:txBody>
          <a:bodyPr wrap="square" lIns="91440" tIns="45720" rIns="91440" bIns="45720">
            <a:spAutoFit/>
          </a:bodyPr>
          <a:lstStyle/>
          <a:p>
            <a:pPr algn="ctr"/>
            <a:r>
              <a:rPr lang="en-US" sz="4400" b="1" cap="none" spc="0" dirty="0" smtClean="0">
                <a:ln w="12700" cmpd="thickThin">
                  <a:solidFill>
                    <a:schemeClr val="tx2">
                      <a:satMod val="155000"/>
                    </a:schemeClr>
                  </a:solidFill>
                  <a:prstDash val="solid"/>
                </a:ln>
                <a:solidFill>
                  <a:schemeClr val="bg1"/>
                </a:solidFill>
                <a:effectLst>
                  <a:outerShdw blurRad="127000" dist="38100" dir="19440000" sx="102000" sy="102000" algn="tl" rotWithShape="0">
                    <a:srgbClr val="000000">
                      <a:alpha val="88000"/>
                    </a:srgbClr>
                  </a:outerShdw>
                </a:effectLst>
              </a:rPr>
              <a:t>Missoula County Operations</a:t>
            </a:r>
            <a:br>
              <a:rPr lang="en-US" sz="4400" b="1" cap="none" spc="0" dirty="0" smtClean="0">
                <a:ln w="12700" cmpd="thickThin">
                  <a:solidFill>
                    <a:schemeClr val="tx2">
                      <a:satMod val="155000"/>
                    </a:schemeClr>
                  </a:solidFill>
                  <a:prstDash val="solid"/>
                </a:ln>
                <a:solidFill>
                  <a:schemeClr val="bg1"/>
                </a:solidFill>
                <a:effectLst>
                  <a:outerShdw blurRad="127000" dist="38100" dir="19440000" sx="102000" sy="102000" algn="tl" rotWithShape="0">
                    <a:srgbClr val="000000">
                      <a:alpha val="88000"/>
                    </a:srgbClr>
                  </a:outerShdw>
                </a:effectLst>
              </a:rPr>
            </a:br>
            <a:r>
              <a:rPr lang="en-US" sz="4400" b="1" cap="none" spc="0" dirty="0" smtClean="0">
                <a:ln w="12700" cmpd="thickThin">
                  <a:solidFill>
                    <a:schemeClr val="tx2">
                      <a:satMod val="155000"/>
                    </a:schemeClr>
                  </a:solidFill>
                  <a:prstDash val="solid"/>
                </a:ln>
                <a:solidFill>
                  <a:schemeClr val="bg1"/>
                </a:solidFill>
                <a:effectLst>
                  <a:outerShdw blurRad="127000" dist="38100" dir="19440000" sx="102000" sy="102000" algn="tl" rotWithShape="0">
                    <a:srgbClr val="000000">
                      <a:alpha val="88000"/>
                    </a:srgbClr>
                  </a:outerShdw>
                </a:effectLst>
              </a:rPr>
              <a:t>2016 Greenhouse Gas Emissions Inventory</a:t>
            </a:r>
            <a:endParaRPr lang="en-US" sz="4400" b="1" cap="none" spc="0" dirty="0">
              <a:ln w="12700" cmpd="thickThin">
                <a:solidFill>
                  <a:schemeClr val="tx2">
                    <a:satMod val="155000"/>
                  </a:schemeClr>
                </a:solidFill>
                <a:prstDash val="solid"/>
              </a:ln>
              <a:solidFill>
                <a:schemeClr val="bg1"/>
              </a:solidFill>
              <a:effectLst>
                <a:outerShdw blurRad="127000" dist="38100" dir="19440000" sx="102000" sy="102000" algn="tl" rotWithShape="0">
                  <a:srgbClr val="000000">
                    <a:alpha val="88000"/>
                  </a:srgbClr>
                </a:outerShdw>
              </a:effectLst>
            </a:endParaRPr>
          </a:p>
        </p:txBody>
      </p:sp>
    </p:spTree>
    <p:extLst>
      <p:ext uri="{BB962C8B-B14F-4D97-AF65-F5344CB8AC3E}">
        <p14:creationId xmlns:p14="http://schemas.microsoft.com/office/powerpoint/2010/main" val="266191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Buildings and Facilities</a:t>
            </a:r>
            <a:endParaRPr lang="en-US" dirty="0"/>
          </a:p>
        </p:txBody>
      </p:sp>
      <p:sp>
        <p:nvSpPr>
          <p:cNvPr id="3" name="Content Placeholder 2"/>
          <p:cNvSpPr>
            <a:spLocks noGrp="1"/>
          </p:cNvSpPr>
          <p:nvPr>
            <p:ph idx="1"/>
          </p:nvPr>
        </p:nvSpPr>
        <p:spPr>
          <a:xfrm>
            <a:off x="457200" y="1600201"/>
            <a:ext cx="8305800" cy="609599"/>
          </a:xfrm>
        </p:spPr>
        <p:txBody>
          <a:bodyPr/>
          <a:lstStyle/>
          <a:p>
            <a:pPr marL="0" indent="0" algn="ctr">
              <a:buNone/>
            </a:pPr>
            <a:r>
              <a:rPr lang="en-US" sz="3200" dirty="0" smtClean="0"/>
              <a:t>2,690 MtCO2e</a:t>
            </a:r>
          </a:p>
          <a:p>
            <a:pPr algn="ctr"/>
            <a:endParaRPr lang="en-US" dirty="0"/>
          </a:p>
        </p:txBody>
      </p:sp>
      <p:graphicFrame>
        <p:nvGraphicFramePr>
          <p:cNvPr id="4" name="Chart 3"/>
          <p:cNvGraphicFramePr/>
          <p:nvPr>
            <p:extLst>
              <p:ext uri="{D42A27DB-BD31-4B8C-83A1-F6EECF244321}">
                <p14:modId xmlns:p14="http://schemas.microsoft.com/office/powerpoint/2010/main" val="284711888"/>
              </p:ext>
            </p:extLst>
          </p:nvPr>
        </p:nvGraphicFramePr>
        <p:xfrm>
          <a:off x="228600" y="1752600"/>
          <a:ext cx="54864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949809887"/>
              </p:ext>
            </p:extLst>
          </p:nvPr>
        </p:nvGraphicFramePr>
        <p:xfrm>
          <a:off x="5791200" y="2590800"/>
          <a:ext cx="2933700" cy="2628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5105400"/>
            <a:ext cx="5410200" cy="369332"/>
          </a:xfrm>
          <a:prstGeom prst="rect">
            <a:avLst/>
          </a:prstGeom>
          <a:noFill/>
        </p:spPr>
        <p:txBody>
          <a:bodyPr wrap="square" rtlCol="0">
            <a:spAutoFit/>
          </a:bodyPr>
          <a:lstStyle/>
          <a:p>
            <a:pPr algn="ctr"/>
            <a:r>
              <a:rPr lang="en-US" dirty="0" smtClean="0"/>
              <a:t>Top 5/ 56 buildings and facilities</a:t>
            </a:r>
            <a:endParaRPr lang="en-US" dirty="0"/>
          </a:p>
        </p:txBody>
      </p:sp>
    </p:spTree>
    <p:extLst>
      <p:ext uri="{BB962C8B-B14F-4D97-AF65-F5344CB8AC3E}">
        <p14:creationId xmlns:p14="http://schemas.microsoft.com/office/powerpoint/2010/main" val="3137472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Vehicle Fleet</a:t>
            </a:r>
            <a:endParaRPr lang="en-US" dirty="0"/>
          </a:p>
        </p:txBody>
      </p:sp>
      <p:sp>
        <p:nvSpPr>
          <p:cNvPr id="3" name="Content Placeholder 2"/>
          <p:cNvSpPr>
            <a:spLocks noGrp="1"/>
          </p:cNvSpPr>
          <p:nvPr>
            <p:ph idx="1"/>
          </p:nvPr>
        </p:nvSpPr>
        <p:spPr>
          <a:xfrm>
            <a:off x="457200" y="1600200"/>
            <a:ext cx="8229600" cy="1828799"/>
          </a:xfrm>
        </p:spPr>
        <p:txBody>
          <a:bodyPr>
            <a:normAutofit/>
          </a:bodyPr>
          <a:lstStyle/>
          <a:p>
            <a:pPr marL="0" indent="0" algn="ctr">
              <a:buNone/>
            </a:pPr>
            <a:r>
              <a:rPr lang="en-US" sz="3200" dirty="0" smtClean="0"/>
              <a:t>2,066 MtCO2e</a:t>
            </a:r>
          </a:p>
          <a:p>
            <a:pPr marL="0" indent="0" algn="ctr">
              <a:buNone/>
            </a:pPr>
            <a:r>
              <a:rPr lang="en-US" sz="3200" dirty="0" smtClean="0"/>
              <a:t>221,499 gallons</a:t>
            </a:r>
            <a:endParaRPr lang="en-US" sz="3200" dirty="0"/>
          </a:p>
        </p:txBody>
      </p:sp>
      <p:graphicFrame>
        <p:nvGraphicFramePr>
          <p:cNvPr id="4" name="Chart 3"/>
          <p:cNvGraphicFramePr/>
          <p:nvPr>
            <p:extLst>
              <p:ext uri="{D42A27DB-BD31-4B8C-83A1-F6EECF244321}">
                <p14:modId xmlns:p14="http://schemas.microsoft.com/office/powerpoint/2010/main" val="354522647"/>
              </p:ext>
            </p:extLst>
          </p:nvPr>
        </p:nvGraphicFramePr>
        <p:xfrm>
          <a:off x="228600" y="1600200"/>
          <a:ext cx="54864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175309912"/>
              </p:ext>
            </p:extLst>
          </p:nvPr>
        </p:nvGraphicFramePr>
        <p:xfrm>
          <a:off x="5029200" y="2667000"/>
          <a:ext cx="3952875"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33400" y="4953000"/>
            <a:ext cx="5181600" cy="369332"/>
          </a:xfrm>
          <a:prstGeom prst="rect">
            <a:avLst/>
          </a:prstGeom>
          <a:noFill/>
        </p:spPr>
        <p:txBody>
          <a:bodyPr wrap="square" rtlCol="0">
            <a:spAutoFit/>
          </a:bodyPr>
          <a:lstStyle/>
          <a:p>
            <a:pPr algn="ctr"/>
            <a:r>
              <a:rPr lang="en-US" dirty="0" smtClean="0"/>
              <a:t>Top 5/ 31 vehicle fleets</a:t>
            </a:r>
            <a:endParaRPr lang="en-US" dirty="0"/>
          </a:p>
        </p:txBody>
      </p:sp>
    </p:spTree>
    <p:extLst>
      <p:ext uri="{BB962C8B-B14F-4D97-AF65-F5344CB8AC3E}">
        <p14:creationId xmlns:p14="http://schemas.microsoft.com/office/powerpoint/2010/main" val="1151014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Employee Commute</a:t>
            </a:r>
            <a:endParaRPr lang="en-US" dirty="0"/>
          </a:p>
        </p:txBody>
      </p:sp>
      <p:sp>
        <p:nvSpPr>
          <p:cNvPr id="3" name="Content Placeholder 2"/>
          <p:cNvSpPr>
            <a:spLocks noGrp="1"/>
          </p:cNvSpPr>
          <p:nvPr>
            <p:ph idx="1"/>
          </p:nvPr>
        </p:nvSpPr>
        <p:spPr/>
        <p:txBody>
          <a:bodyPr>
            <a:normAutofit/>
          </a:bodyPr>
          <a:lstStyle/>
          <a:p>
            <a:pPr marL="68580" indent="0" algn="ctr">
              <a:buNone/>
            </a:pPr>
            <a:r>
              <a:rPr lang="en-US" sz="3200" dirty="0" smtClean="0"/>
              <a:t>1,411 MtCO2e</a:t>
            </a:r>
            <a:endParaRPr lang="en-US" sz="3200" dirty="0"/>
          </a:p>
        </p:txBody>
      </p:sp>
      <p:graphicFrame>
        <p:nvGraphicFramePr>
          <p:cNvPr id="4" name="Chart 3"/>
          <p:cNvGraphicFramePr/>
          <p:nvPr>
            <p:extLst>
              <p:ext uri="{D42A27DB-BD31-4B8C-83A1-F6EECF244321}">
                <p14:modId xmlns:p14="http://schemas.microsoft.com/office/powerpoint/2010/main" val="3377453925"/>
              </p:ext>
            </p:extLst>
          </p:nvPr>
        </p:nvGraphicFramePr>
        <p:xfrm>
          <a:off x="1676400" y="2286000"/>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7913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Water &amp; Wastewater Treatment Facilities</a:t>
            </a:r>
            <a:endParaRPr lang="en-US" dirty="0"/>
          </a:p>
        </p:txBody>
      </p:sp>
      <p:sp>
        <p:nvSpPr>
          <p:cNvPr id="3" name="Content Placeholder 2"/>
          <p:cNvSpPr>
            <a:spLocks noGrp="1"/>
          </p:cNvSpPr>
          <p:nvPr>
            <p:ph idx="1"/>
          </p:nvPr>
        </p:nvSpPr>
        <p:spPr/>
        <p:txBody>
          <a:bodyPr>
            <a:normAutofit/>
          </a:bodyPr>
          <a:lstStyle/>
          <a:p>
            <a:pPr marL="68580" indent="0" algn="ctr">
              <a:buNone/>
            </a:pPr>
            <a:r>
              <a:rPr lang="en-US" sz="3200" dirty="0" smtClean="0"/>
              <a:t>642 MtCO2e</a:t>
            </a:r>
            <a:endParaRPr lang="en-US" sz="3200" dirty="0"/>
          </a:p>
        </p:txBody>
      </p:sp>
      <p:graphicFrame>
        <p:nvGraphicFramePr>
          <p:cNvPr id="4" name="Chart 3"/>
          <p:cNvGraphicFramePr/>
          <p:nvPr>
            <p:extLst>
              <p:ext uri="{D42A27DB-BD31-4B8C-83A1-F6EECF244321}">
                <p14:modId xmlns:p14="http://schemas.microsoft.com/office/powerpoint/2010/main" val="756898537"/>
              </p:ext>
            </p:extLst>
          </p:nvPr>
        </p:nvGraphicFramePr>
        <p:xfrm>
          <a:off x="152400" y="2209800"/>
          <a:ext cx="5195888" cy="27051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382701" y="2592854"/>
            <a:ext cx="3490912" cy="1938992"/>
          </a:xfrm>
          <a:prstGeom prst="rect">
            <a:avLst/>
          </a:prstGeom>
          <a:noFill/>
        </p:spPr>
        <p:txBody>
          <a:bodyPr wrap="square" rtlCol="0">
            <a:spAutoFit/>
          </a:bodyPr>
          <a:lstStyle/>
          <a:p>
            <a:r>
              <a:rPr lang="en-US" sz="2000" dirty="0" smtClean="0"/>
              <a:t>Population Served</a:t>
            </a:r>
          </a:p>
          <a:p>
            <a:endParaRPr lang="en-US" sz="2000" dirty="0" smtClean="0"/>
          </a:p>
          <a:p>
            <a:r>
              <a:rPr lang="en-US" sz="2000" dirty="0" smtClean="0"/>
              <a:t>Lolo: 2,800</a:t>
            </a:r>
          </a:p>
          <a:p>
            <a:r>
              <a:rPr lang="en-US" sz="2000" dirty="0" smtClean="0"/>
              <a:t>El Mar: 1,243</a:t>
            </a:r>
          </a:p>
          <a:p>
            <a:r>
              <a:rPr lang="en-US" sz="2000" dirty="0" smtClean="0"/>
              <a:t>Lewis &amp; Clark: 105</a:t>
            </a:r>
          </a:p>
          <a:p>
            <a:r>
              <a:rPr lang="en-US" sz="2000" dirty="0" smtClean="0"/>
              <a:t>Sunset West: 98</a:t>
            </a:r>
            <a:endParaRPr lang="en-US" sz="2000" dirty="0"/>
          </a:p>
        </p:txBody>
      </p:sp>
    </p:spTree>
    <p:extLst>
      <p:ext uri="{BB962C8B-B14F-4D97-AF65-F5344CB8AC3E}">
        <p14:creationId xmlns:p14="http://schemas.microsoft.com/office/powerpoint/2010/main" val="3798971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488"/>
            <a:ext cx="6400800" cy="4814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629400" y="304800"/>
            <a:ext cx="2438400" cy="2308324"/>
          </a:xfrm>
          <a:prstGeom prst="rect">
            <a:avLst/>
          </a:prstGeom>
          <a:noFill/>
        </p:spPr>
        <p:txBody>
          <a:bodyPr wrap="square" rtlCol="0">
            <a:spAutoFit/>
          </a:bodyPr>
          <a:lstStyle/>
          <a:p>
            <a:r>
              <a:rPr lang="en-US" b="1" dirty="0" smtClean="0"/>
              <a:t>eGRID: </a:t>
            </a:r>
            <a:r>
              <a:rPr lang="en-US" dirty="0" smtClean="0"/>
              <a:t>Emissions &amp; Generated Resource Integrated Database. </a:t>
            </a:r>
          </a:p>
          <a:p>
            <a:endParaRPr lang="en-US" dirty="0"/>
          </a:p>
          <a:p>
            <a:r>
              <a:rPr lang="en-US" dirty="0" smtClean="0"/>
              <a:t>Standard source of emissions data for electricity generated in the U.S.</a:t>
            </a:r>
            <a:endParaRPr lang="en-US" dirty="0"/>
          </a:p>
        </p:txBody>
      </p:sp>
    </p:spTree>
    <p:extLst>
      <p:ext uri="{BB962C8B-B14F-4D97-AF65-F5344CB8AC3E}">
        <p14:creationId xmlns:p14="http://schemas.microsoft.com/office/powerpoint/2010/main" val="695868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NWPP Energy mix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2735125"/>
              </p:ext>
            </p:extLst>
          </p:nvPr>
        </p:nvGraphicFramePr>
        <p:xfrm>
          <a:off x="457200" y="12192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3139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measure greenhouse gases?	</a:t>
            </a:r>
            <a:endParaRPr lang="en-US" dirty="0"/>
          </a:p>
        </p:txBody>
      </p:sp>
      <p:sp>
        <p:nvSpPr>
          <p:cNvPr id="3" name="Content Placeholder 2"/>
          <p:cNvSpPr>
            <a:spLocks noGrp="1"/>
          </p:cNvSpPr>
          <p:nvPr>
            <p:ph idx="1"/>
          </p:nvPr>
        </p:nvSpPr>
        <p:spPr/>
        <p:txBody>
          <a:bodyPr/>
          <a:lstStyle/>
          <a:p>
            <a:r>
              <a:rPr lang="en-US" dirty="0" smtClean="0"/>
              <a:t>Growth Policy, Goal 4: Reduce Missoula County’s contribution to climate change while building resiliency</a:t>
            </a:r>
          </a:p>
          <a:p>
            <a:r>
              <a:rPr lang="en-US" dirty="0" smtClean="0"/>
              <a:t>How much is Missoula County contributing to climate change?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500" b="99750" l="10000" r="90000"/>
                    </a14:imgEffect>
                  </a14:imgLayer>
                </a14:imgProps>
              </a:ext>
              <a:ext uri="{28A0092B-C50C-407E-A947-70E740481C1C}">
                <a14:useLocalDpi xmlns:a14="http://schemas.microsoft.com/office/drawing/2010/main" val="0"/>
              </a:ext>
            </a:extLst>
          </a:blip>
          <a:stretch>
            <a:fillRect/>
          </a:stretch>
        </p:blipFill>
        <p:spPr>
          <a:xfrm>
            <a:off x="914400" y="2728956"/>
            <a:ext cx="6825777" cy="3900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25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normAutofit fontScale="90000"/>
          </a:bodyPr>
          <a:lstStyle/>
          <a:p>
            <a:pPr algn="ctr"/>
            <a:r>
              <a:rPr lang="en-US" dirty="0" smtClean="0">
                <a:solidFill>
                  <a:schemeClr val="bg1"/>
                </a:solidFill>
              </a:rPr>
              <a:t>How does climate change affect Montana?</a:t>
            </a:r>
            <a:endParaRPr lang="en-US" dirty="0">
              <a:solidFill>
                <a:schemeClr val="bg1"/>
              </a:solidFill>
            </a:endParaRPr>
          </a:p>
        </p:txBody>
      </p:sp>
      <p:sp>
        <p:nvSpPr>
          <p:cNvPr id="3" name="Content Placeholder 2"/>
          <p:cNvSpPr>
            <a:spLocks noGrp="1"/>
          </p:cNvSpPr>
          <p:nvPr>
            <p:ph idx="1"/>
          </p:nvPr>
        </p:nvSpPr>
        <p:spPr/>
        <p:txBody>
          <a:bodyPr>
            <a:normAutofit/>
          </a:bodyPr>
          <a:lstStyle/>
          <a:p>
            <a:pPr marL="68580" indent="0" algn="ctr">
              <a:buNone/>
            </a:pPr>
            <a:r>
              <a:rPr lang="en-US" sz="3200" dirty="0" smtClean="0">
                <a:solidFill>
                  <a:schemeClr val="bg1"/>
                </a:solidFill>
              </a:rPr>
              <a:t>In a business-as-usual scenario…</a:t>
            </a:r>
          </a:p>
          <a:p>
            <a:pPr marL="68580" indent="0" algn="ctr">
              <a:buNone/>
            </a:pPr>
            <a:endParaRPr lang="en-US" sz="3200" dirty="0" smtClean="0">
              <a:solidFill>
                <a:schemeClr val="bg1"/>
              </a:solidFill>
            </a:endParaRPr>
          </a:p>
          <a:p>
            <a:r>
              <a:rPr lang="en-US" sz="2400" dirty="0" smtClean="0">
                <a:solidFill>
                  <a:schemeClr val="bg1"/>
                </a:solidFill>
              </a:rPr>
              <a:t>4-5 degree increase by 2055, 6.5 degrees in winter, according to recent report by Montana Wildlife Federation</a:t>
            </a:r>
          </a:p>
          <a:p>
            <a:r>
              <a:rPr lang="en-US" sz="2400" dirty="0" smtClean="0">
                <a:solidFill>
                  <a:schemeClr val="bg1"/>
                </a:solidFill>
              </a:rPr>
              <a:t>Less snow, increased rate of runoff, less runoff into streams</a:t>
            </a:r>
          </a:p>
          <a:p>
            <a:r>
              <a:rPr lang="en-US" sz="2400" dirty="0" smtClean="0">
                <a:solidFill>
                  <a:schemeClr val="bg1"/>
                </a:solidFill>
              </a:rPr>
              <a:t>Summer droughts, increased wildfire potential</a:t>
            </a:r>
          </a:p>
        </p:txBody>
      </p:sp>
    </p:spTree>
    <p:extLst>
      <p:ext uri="{BB962C8B-B14F-4D97-AF65-F5344CB8AC3E}">
        <p14:creationId xmlns:p14="http://schemas.microsoft.com/office/powerpoint/2010/main" val="1383522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3200400"/>
            <a:ext cx="8229600" cy="2819400"/>
          </a:xfrm>
        </p:spPr>
        <p:txBody>
          <a:bodyPr>
            <a:normAutofit/>
          </a:bodyPr>
          <a:lstStyle/>
          <a:p>
            <a:r>
              <a:rPr lang="en-US" sz="2400" dirty="0" smtClean="0">
                <a:solidFill>
                  <a:schemeClr val="bg1">
                    <a:lumMod val="95000"/>
                  </a:schemeClr>
                </a:solidFill>
                <a:effectLst>
                  <a:outerShdw blurRad="38100" dist="38100" dir="2700000" algn="tl">
                    <a:srgbClr val="000000">
                      <a:alpha val="43137"/>
                    </a:srgbClr>
                  </a:outerShdw>
                </a:effectLst>
              </a:rPr>
              <a:t>200-500% increase in acreage burned by 2055</a:t>
            </a:r>
          </a:p>
          <a:p>
            <a:r>
              <a:rPr lang="en-US" sz="2400" dirty="0" smtClean="0">
                <a:solidFill>
                  <a:schemeClr val="bg1">
                    <a:lumMod val="95000"/>
                  </a:schemeClr>
                </a:solidFill>
                <a:effectLst>
                  <a:outerShdw blurRad="38100" dist="38100" dir="2700000" algn="tl">
                    <a:srgbClr val="000000">
                      <a:alpha val="43137"/>
                    </a:srgbClr>
                  </a:outerShdw>
                </a:effectLst>
              </a:rPr>
              <a:t>Ponderosa pines, Douglas firs </a:t>
            </a:r>
            <a:r>
              <a:rPr lang="en-US" sz="2400" dirty="0" smtClean="0">
                <a:solidFill>
                  <a:schemeClr val="bg1">
                    <a:lumMod val="95000"/>
                  </a:schemeClr>
                </a:solidFill>
                <a:effectLst>
                  <a:outerShdw blurRad="38100" dist="38100" dir="2700000" algn="tl">
                    <a:srgbClr val="000000">
                      <a:alpha val="43137"/>
                    </a:srgbClr>
                  </a:outerShdw>
                </a:effectLst>
                <a:sym typeface="Wingdings" panose="05000000000000000000" pitchFamily="2" charset="2"/>
              </a:rPr>
              <a:t> Spruce-fir</a:t>
            </a:r>
          </a:p>
          <a:p>
            <a:r>
              <a:rPr lang="en-US" sz="2400" dirty="0" smtClean="0">
                <a:solidFill>
                  <a:schemeClr val="bg1">
                    <a:lumMod val="95000"/>
                  </a:schemeClr>
                </a:solidFill>
                <a:effectLst>
                  <a:outerShdw blurRad="38100" dist="38100" dir="2700000" algn="tl">
                    <a:srgbClr val="000000">
                      <a:alpha val="43137"/>
                    </a:srgbClr>
                  </a:outerShdw>
                </a:effectLst>
                <a:sym typeface="Wingdings" panose="05000000000000000000" pitchFamily="2" charset="2"/>
              </a:rPr>
              <a:t>Grasslands  sage, scrubs</a:t>
            </a:r>
          </a:p>
          <a:p>
            <a:r>
              <a:rPr lang="en-US" sz="2400" dirty="0" smtClean="0">
                <a:solidFill>
                  <a:schemeClr val="bg1">
                    <a:lumMod val="95000"/>
                  </a:schemeClr>
                </a:solidFill>
                <a:effectLst>
                  <a:outerShdw blurRad="38100" dist="38100" dir="2700000" algn="tl">
                    <a:srgbClr val="000000">
                      <a:alpha val="43137"/>
                    </a:srgbClr>
                  </a:outerShdw>
                </a:effectLst>
                <a:sym typeface="Wingdings" panose="05000000000000000000" pitchFamily="2" charset="2"/>
              </a:rPr>
              <a:t>Less moisture + higher temperatures= more disease and beetle kill </a:t>
            </a:r>
            <a:endParaRPr lang="en-US" sz="2400" dirty="0">
              <a:solidFill>
                <a:schemeClr val="bg1">
                  <a:lumMod val="9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lang="en-US" dirty="0" smtClean="0">
                <a:solidFill>
                  <a:schemeClr val="bg1"/>
                </a:solidFill>
                <a:effectLst>
                  <a:outerShdw blurRad="38100" dist="38100" dir="2700000" algn="tl">
                    <a:srgbClr val="000000">
                      <a:alpha val="43137"/>
                    </a:srgbClr>
                  </a:outerShdw>
                </a:effectLst>
              </a:rPr>
              <a:t>Our changing ecosystems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6179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2667000"/>
          </a:xfrm>
        </p:spPr>
        <p:txBody>
          <a:bodyPr>
            <a:noAutofit/>
          </a:bodyPr>
          <a:lstStyle/>
          <a:p>
            <a:r>
              <a:rPr lang="en-US" sz="2400" dirty="0" smtClean="0">
                <a:solidFill>
                  <a:schemeClr val="bg1"/>
                </a:solidFill>
                <a:effectLst>
                  <a:outerShdw blurRad="38100" dist="38100" dir="2700000" algn="tl">
                    <a:srgbClr val="000000">
                      <a:alpha val="43137"/>
                    </a:srgbClr>
                  </a:outerShdw>
                </a:effectLst>
              </a:rPr>
              <a:t>Increased stream temperatures + decreased water levels due to less snow runoff = decrease in native fish populations</a:t>
            </a:r>
          </a:p>
          <a:p>
            <a:r>
              <a:rPr lang="en-US" sz="2400" dirty="0" smtClean="0">
                <a:solidFill>
                  <a:schemeClr val="bg1"/>
                </a:solidFill>
                <a:effectLst>
                  <a:outerShdw blurRad="38100" dist="38100" dir="2700000" algn="tl">
                    <a:srgbClr val="000000">
                      <a:alpha val="43137"/>
                    </a:srgbClr>
                  </a:outerShdw>
                </a:effectLst>
              </a:rPr>
              <a:t>Increase in competition with invasive species more suitable for warmer water environments </a:t>
            </a:r>
          </a:p>
          <a:p>
            <a:r>
              <a:rPr lang="en-US" sz="2400" dirty="0" smtClean="0">
                <a:solidFill>
                  <a:schemeClr val="bg1"/>
                </a:solidFill>
                <a:effectLst>
                  <a:outerShdw blurRad="38100" dist="38100" dir="2700000" algn="tl">
                    <a:srgbClr val="000000">
                      <a:alpha val="43137"/>
                    </a:srgbClr>
                  </a:outerShdw>
                </a:effectLst>
              </a:rPr>
              <a:t>Cutthroat trout habitat has declined by 85%, with expected additional 58% decline by 2080</a:t>
            </a:r>
          </a:p>
        </p:txBody>
      </p:sp>
    </p:spTree>
    <p:extLst>
      <p:ext uri="{BB962C8B-B14F-4D97-AF65-F5344CB8AC3E}">
        <p14:creationId xmlns:p14="http://schemas.microsoft.com/office/powerpoint/2010/main" val="3882489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3" name="Content Placeholder 2"/>
          <p:cNvSpPr>
            <a:spLocks noGrp="1"/>
          </p:cNvSpPr>
          <p:nvPr>
            <p:ph idx="1"/>
          </p:nvPr>
        </p:nvSpPr>
        <p:spPr>
          <a:xfrm>
            <a:off x="457200" y="1600201"/>
            <a:ext cx="8229600" cy="1066800"/>
          </a:xfrm>
        </p:spPr>
        <p:txBody>
          <a:bodyPr/>
          <a:lstStyle/>
          <a:p>
            <a:r>
              <a:rPr lang="en-US" dirty="0" smtClean="0"/>
              <a:t>Missoula County operations emitted a total of </a:t>
            </a:r>
            <a:r>
              <a:rPr lang="en-US" b="1" dirty="0" smtClean="0">
                <a:solidFill>
                  <a:srgbClr val="C00000"/>
                </a:solidFill>
              </a:rPr>
              <a:t>6,810 MtCO2e </a:t>
            </a:r>
            <a:r>
              <a:rPr lang="en-US" dirty="0" smtClean="0"/>
              <a:t>in 2016</a:t>
            </a:r>
            <a:endParaRPr lang="en-US" dirty="0"/>
          </a:p>
        </p:txBody>
      </p:sp>
      <p:graphicFrame>
        <p:nvGraphicFramePr>
          <p:cNvPr id="4" name="Chart 3"/>
          <p:cNvGraphicFramePr/>
          <p:nvPr>
            <p:extLst>
              <p:ext uri="{D42A27DB-BD31-4B8C-83A1-F6EECF244321}">
                <p14:modId xmlns:p14="http://schemas.microsoft.com/office/powerpoint/2010/main" val="3880778806"/>
              </p:ext>
            </p:extLst>
          </p:nvPr>
        </p:nvGraphicFramePr>
        <p:xfrm>
          <a:off x="1524000" y="1981200"/>
          <a:ext cx="61722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3111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Health impacts</a:t>
            </a:r>
            <a:endParaRPr lang="en-US" dirty="0"/>
          </a:p>
        </p:txBody>
      </p:sp>
      <p:sp>
        <p:nvSpPr>
          <p:cNvPr id="3" name="Content Placeholder 2"/>
          <p:cNvSpPr>
            <a:spLocks noGrp="1"/>
          </p:cNvSpPr>
          <p:nvPr>
            <p:ph idx="1"/>
          </p:nvPr>
        </p:nvSpPr>
        <p:spPr>
          <a:xfrm>
            <a:off x="304800" y="2514600"/>
            <a:ext cx="8610600" cy="4191000"/>
          </a:xfrm>
        </p:spPr>
        <p:txBody>
          <a:bodyPr>
            <a:normAutofit/>
          </a:bodyPr>
          <a:lstStyle/>
          <a:p>
            <a:r>
              <a:rPr lang="en-US" sz="2400" b="1" dirty="0" smtClean="0"/>
              <a:t>Changes in temperatures and precipitation will have profound impacts on human health and wellbeing:</a:t>
            </a:r>
          </a:p>
          <a:p>
            <a:pPr lvl="1"/>
            <a:r>
              <a:rPr lang="en-US" sz="1800" b="1" dirty="0" smtClean="0"/>
              <a:t>Increase in wildfires </a:t>
            </a:r>
            <a:r>
              <a:rPr lang="en-US" sz="1800" b="1" dirty="0" smtClean="0">
                <a:sym typeface="Wingdings" panose="05000000000000000000" pitchFamily="2" charset="2"/>
              </a:rPr>
              <a:t> increase in particulate matter  decrease in air quality  respiratory and cardiovascular illness</a:t>
            </a:r>
          </a:p>
          <a:p>
            <a:pPr lvl="1"/>
            <a:r>
              <a:rPr lang="en-US" sz="1800" b="1" dirty="0" smtClean="0">
                <a:sym typeface="Wingdings" panose="05000000000000000000" pitchFamily="2" charset="2"/>
              </a:rPr>
              <a:t>Increasing temperatures  decrease in body’s ability to </a:t>
            </a:r>
            <a:r>
              <a:rPr lang="en-US" sz="1800" b="1" dirty="0" err="1" smtClean="0">
                <a:sym typeface="Wingdings" panose="05000000000000000000" pitchFamily="2" charset="2"/>
              </a:rPr>
              <a:t>thermoregulate</a:t>
            </a:r>
            <a:r>
              <a:rPr lang="en-US" sz="1800" b="1" dirty="0" smtClean="0">
                <a:sym typeface="Wingdings" panose="05000000000000000000" pitchFamily="2" charset="2"/>
              </a:rPr>
              <a:t>  heat stroke, sometimes death</a:t>
            </a:r>
          </a:p>
          <a:p>
            <a:pPr lvl="1"/>
            <a:r>
              <a:rPr lang="en-US" sz="1800" b="1" dirty="0" smtClean="0">
                <a:sym typeface="Wingdings" panose="05000000000000000000" pitchFamily="2" charset="2"/>
              </a:rPr>
              <a:t>Increase in CO2 levels and temperatures and altered precipitation  higher pollen concentration and longer pollen seasons  worsened allergy conditions</a:t>
            </a:r>
            <a:endParaRPr lang="en-US" sz="1800" b="1" dirty="0"/>
          </a:p>
        </p:txBody>
      </p:sp>
    </p:spTree>
    <p:extLst>
      <p:ext uri="{BB962C8B-B14F-4D97-AF65-F5344CB8AC3E}">
        <p14:creationId xmlns:p14="http://schemas.microsoft.com/office/powerpoint/2010/main" val="3950730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Impacts on agriculture </a:t>
            </a:r>
            <a:endParaRPr lang="en-US" dirty="0"/>
          </a:p>
        </p:txBody>
      </p:sp>
      <p:sp>
        <p:nvSpPr>
          <p:cNvPr id="3" name="Content Placeholder 2"/>
          <p:cNvSpPr>
            <a:spLocks noGrp="1"/>
          </p:cNvSpPr>
          <p:nvPr>
            <p:ph idx="1"/>
          </p:nvPr>
        </p:nvSpPr>
        <p:spPr>
          <a:xfrm>
            <a:off x="685800" y="1295400"/>
            <a:ext cx="8077200" cy="4800600"/>
          </a:xfrm>
        </p:spPr>
        <p:txBody>
          <a:bodyPr>
            <a:noAutofit/>
          </a:bodyPr>
          <a:lstStyle/>
          <a:p>
            <a:r>
              <a:rPr lang="en-US" sz="2400" b="1" dirty="0" smtClean="0"/>
              <a:t>Increase in CO2 </a:t>
            </a:r>
            <a:r>
              <a:rPr lang="en-US" sz="2400" b="1" dirty="0" smtClean="0">
                <a:sym typeface="Wingdings" panose="05000000000000000000" pitchFamily="2" charset="2"/>
              </a:rPr>
              <a:t> plants grow faster and take-up less nitrogen  less plant nutrients (both wheat and plants for livestock)</a:t>
            </a:r>
          </a:p>
          <a:p>
            <a:r>
              <a:rPr lang="en-US" sz="2400" b="1" dirty="0" smtClean="0">
                <a:sym typeface="Wingdings" panose="05000000000000000000" pitchFamily="2" charset="2"/>
              </a:rPr>
              <a:t>Decrease in moisture during summer + increase in CO2  fast growing, dry plants  increase in wildfire  degradation of vegetation for livestock</a:t>
            </a:r>
          </a:p>
          <a:p>
            <a:r>
              <a:rPr lang="en-US" sz="2400" b="1" dirty="0" smtClean="0">
                <a:sym typeface="Wingdings" panose="05000000000000000000" pitchFamily="2" charset="2"/>
              </a:rPr>
              <a:t>According to a 2016 report by the Montana Farmers Union, </a:t>
            </a:r>
            <a:r>
              <a:rPr lang="en-US" sz="2400" b="1" dirty="0">
                <a:sym typeface="Wingdings" panose="05000000000000000000" pitchFamily="2" charset="2"/>
              </a:rPr>
              <a:t>b</a:t>
            </a:r>
            <a:r>
              <a:rPr lang="en-US" sz="2400" b="1" dirty="0" smtClean="0">
                <a:sym typeface="Wingdings" panose="05000000000000000000" pitchFamily="2" charset="2"/>
              </a:rPr>
              <a:t>y 2050…</a:t>
            </a:r>
          </a:p>
          <a:p>
            <a:pPr lvl="1"/>
            <a:r>
              <a:rPr lang="en-US" sz="2000" b="1" dirty="0" smtClean="0">
                <a:sym typeface="Wingdings" panose="05000000000000000000" pitchFamily="2" charset="2"/>
              </a:rPr>
              <a:t>Cattle raising: 20% decline in production</a:t>
            </a:r>
          </a:p>
          <a:p>
            <a:pPr lvl="2"/>
            <a:r>
              <a:rPr lang="en-US" sz="1800" b="1" dirty="0" smtClean="0">
                <a:sym typeface="Wingdings" panose="05000000000000000000" pitchFamily="2" charset="2"/>
              </a:rPr>
              <a:t>Loss in jobs: 12,167 = $364 million labor earnings</a:t>
            </a:r>
          </a:p>
          <a:p>
            <a:pPr lvl="1"/>
            <a:r>
              <a:rPr lang="en-US" sz="2000" b="1" dirty="0" smtClean="0">
                <a:sym typeface="Wingdings" panose="05000000000000000000" pitchFamily="2" charset="2"/>
              </a:rPr>
              <a:t>Crops: 25% decline in production</a:t>
            </a:r>
          </a:p>
          <a:p>
            <a:pPr lvl="2"/>
            <a:r>
              <a:rPr lang="en-US" sz="1800" b="1" dirty="0" smtClean="0">
                <a:sym typeface="Wingdings" panose="05000000000000000000" pitchFamily="2" charset="2"/>
              </a:rPr>
              <a:t>Loss in jobs: 12,457 = $372 million labor earnings</a:t>
            </a:r>
            <a:endParaRPr lang="en-US" sz="1800" b="1" dirty="0"/>
          </a:p>
        </p:txBody>
      </p:sp>
    </p:spTree>
    <p:extLst>
      <p:ext uri="{BB962C8B-B14F-4D97-AF65-F5344CB8AC3E}">
        <p14:creationId xmlns:p14="http://schemas.microsoft.com/office/powerpoint/2010/main" val="2337243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Consequences</a:t>
            </a:r>
            <a:endParaRPr lang="en-US" dirty="0"/>
          </a:p>
        </p:txBody>
      </p:sp>
      <p:sp>
        <p:nvSpPr>
          <p:cNvPr id="3" name="Content Placeholder 2"/>
          <p:cNvSpPr>
            <a:spLocks noGrp="1"/>
          </p:cNvSpPr>
          <p:nvPr>
            <p:ph idx="1"/>
          </p:nvPr>
        </p:nvSpPr>
        <p:spPr/>
        <p:txBody>
          <a:bodyPr>
            <a:normAutofit/>
          </a:bodyPr>
          <a:lstStyle/>
          <a:p>
            <a:r>
              <a:rPr lang="en-US" b="1" dirty="0" smtClean="0"/>
              <a:t>Tourism second largest industry in Montana</a:t>
            </a:r>
          </a:p>
          <a:p>
            <a:r>
              <a:rPr lang="en-US" b="1" dirty="0" smtClean="0"/>
              <a:t>3.1 million people visit Missoula every </a:t>
            </a:r>
            <a:r>
              <a:rPr lang="en-US" b="1" dirty="0" smtClean="0"/>
              <a:t>year and spend around $310 million, according </a:t>
            </a:r>
            <a:r>
              <a:rPr lang="en-US" b="1" dirty="0" smtClean="0"/>
              <a:t>to the </a:t>
            </a:r>
            <a:r>
              <a:rPr lang="en-US" b="1" dirty="0" smtClean="0"/>
              <a:t>Missoula Economic Partnership</a:t>
            </a:r>
          </a:p>
          <a:p>
            <a:r>
              <a:rPr lang="en-US" b="1" dirty="0" smtClean="0"/>
              <a:t>Increased </a:t>
            </a:r>
            <a:r>
              <a:rPr lang="en-US" b="1" dirty="0" smtClean="0"/>
              <a:t>temperatures </a:t>
            </a:r>
            <a:r>
              <a:rPr lang="en-US" b="1" dirty="0" smtClean="0">
                <a:sym typeface="Wingdings" panose="05000000000000000000" pitchFamily="2" charset="2"/>
              </a:rPr>
              <a:t> shorter winters  less winter tourism; 1/3 decrease by 2050</a:t>
            </a:r>
          </a:p>
          <a:p>
            <a:pPr lvl="1"/>
            <a:r>
              <a:rPr lang="en-US" b="1" dirty="0" smtClean="0">
                <a:sym typeface="Wingdings" panose="05000000000000000000" pitchFamily="2" charset="2"/>
              </a:rPr>
              <a:t>Loss of 1,500 winter-sport jobs</a:t>
            </a:r>
          </a:p>
          <a:p>
            <a:pPr lvl="1"/>
            <a:r>
              <a:rPr lang="en-US" b="1" dirty="0" smtClean="0">
                <a:sym typeface="Wingdings" panose="05000000000000000000" pitchFamily="2" charset="2"/>
              </a:rPr>
              <a:t>$37 million in labor earnings</a:t>
            </a:r>
          </a:p>
          <a:p>
            <a:r>
              <a:rPr lang="en-US" b="1" dirty="0" smtClean="0">
                <a:sym typeface="Wingdings" panose="05000000000000000000" pitchFamily="2" charset="2"/>
              </a:rPr>
              <a:t>Montana’s outdoor economy could experience a total loss of 11,000 jobs and $281 million</a:t>
            </a:r>
            <a:endParaRPr lang="en-US" b="1" dirty="0">
              <a:sym typeface="Wingdings" panose="05000000000000000000" pitchFamily="2" charset="2"/>
            </a:endParaRPr>
          </a:p>
          <a:p>
            <a:pPr lvl="1">
              <a:buFont typeface="Arial" panose="020B0604020202020204" pitchFamily="34" charset="0"/>
              <a:buChar char="•"/>
            </a:pPr>
            <a:endParaRPr lang="en-US" dirty="0">
              <a:sym typeface="Wingdings" panose="05000000000000000000" pitchFamily="2" charset="2"/>
            </a:endParaRPr>
          </a:p>
        </p:txBody>
      </p:sp>
    </p:spTree>
    <p:extLst>
      <p:ext uri="{BB962C8B-B14F-4D97-AF65-F5344CB8AC3E}">
        <p14:creationId xmlns:p14="http://schemas.microsoft.com/office/powerpoint/2010/main" val="2464311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Climate Refugees</a:t>
            </a:r>
            <a:endParaRPr lang="en-US" dirty="0"/>
          </a:p>
        </p:txBody>
      </p:sp>
      <p:sp>
        <p:nvSpPr>
          <p:cNvPr id="3" name="Content Placeholder 2"/>
          <p:cNvSpPr>
            <a:spLocks noGrp="1"/>
          </p:cNvSpPr>
          <p:nvPr>
            <p:ph idx="1"/>
          </p:nvPr>
        </p:nvSpPr>
        <p:spPr>
          <a:xfrm>
            <a:off x="685800" y="1219200"/>
            <a:ext cx="7772400" cy="685799"/>
          </a:xfrm>
        </p:spPr>
        <p:txBody>
          <a:bodyPr>
            <a:normAutofit lnSpcReduction="10000"/>
          </a:bodyPr>
          <a:lstStyle/>
          <a:p>
            <a:r>
              <a:rPr lang="en-US" dirty="0" smtClean="0"/>
              <a:t>People from coastal regions and the South will be likely be seeking refuge </a:t>
            </a:r>
            <a:r>
              <a:rPr lang="en-US" smtClean="0"/>
              <a:t>in Missoula</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9144000" cy="4686301"/>
          </a:xfrm>
          <a:prstGeom prst="rect">
            <a:avLst/>
          </a:prstGeom>
        </p:spPr>
      </p:pic>
    </p:spTree>
    <p:extLst>
      <p:ext uri="{BB962C8B-B14F-4D97-AF65-F5344CB8AC3E}">
        <p14:creationId xmlns:p14="http://schemas.microsoft.com/office/powerpoint/2010/main" val="498777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are we now?</a:t>
            </a:r>
            <a:endParaRPr lang="en-US" dirty="0"/>
          </a:p>
        </p:txBody>
      </p:sp>
      <p:sp>
        <p:nvSpPr>
          <p:cNvPr id="3" name="Content Placeholder 2"/>
          <p:cNvSpPr>
            <a:spLocks noGrp="1"/>
          </p:cNvSpPr>
          <p:nvPr>
            <p:ph idx="1"/>
          </p:nvPr>
        </p:nvSpPr>
        <p:spPr>
          <a:xfrm>
            <a:off x="457200" y="1295400"/>
            <a:ext cx="8001000" cy="5181600"/>
          </a:xfrm>
        </p:spPr>
        <p:txBody>
          <a:bodyPr>
            <a:normAutofit/>
          </a:bodyPr>
          <a:lstStyle/>
          <a:p>
            <a:pPr marL="68580" indent="0">
              <a:buNone/>
            </a:pPr>
            <a:r>
              <a:rPr lang="en-US" dirty="0" smtClean="0"/>
              <a:t>Efforts already made in sustainability:</a:t>
            </a:r>
          </a:p>
          <a:p>
            <a:pPr lvl="1"/>
            <a:r>
              <a:rPr lang="en-US" dirty="0"/>
              <a:t>Waste Reduction and Recycling Policy (Policy No. 2012-04, November 13, 2012</a:t>
            </a:r>
            <a:r>
              <a:rPr lang="en-US" dirty="0" smtClean="0"/>
              <a:t>)</a:t>
            </a:r>
          </a:p>
          <a:p>
            <a:pPr lvl="1"/>
            <a:r>
              <a:rPr lang="en-US" dirty="0"/>
              <a:t>Green Building Policy (Resolution 2010-070, June 10, 2010</a:t>
            </a:r>
            <a:r>
              <a:rPr lang="en-US" dirty="0" smtClean="0"/>
              <a:t>)</a:t>
            </a:r>
          </a:p>
          <a:p>
            <a:pPr lvl="1"/>
            <a:r>
              <a:rPr lang="en-US" dirty="0"/>
              <a:t>Motor Pool Vehicle Procurement Policy (Policy No. 2007-04, September 20, 2007</a:t>
            </a:r>
            <a:r>
              <a:rPr lang="en-US" dirty="0" smtClean="0"/>
              <a:t>)</a:t>
            </a:r>
          </a:p>
          <a:p>
            <a:pPr lvl="1"/>
            <a:r>
              <a:rPr lang="en-US" dirty="0"/>
              <a:t>Disposal of County Surplus Property Policy (Policy No. 2011-02, May 31, 2011)</a:t>
            </a:r>
          </a:p>
          <a:p>
            <a:pPr lvl="1"/>
            <a:r>
              <a:rPr lang="en-US" dirty="0" smtClean="0"/>
              <a:t>Addition </a:t>
            </a:r>
            <a:r>
              <a:rPr lang="en-US" dirty="0"/>
              <a:t>of Climate Change Provisions in County’s Growth </a:t>
            </a:r>
            <a:r>
              <a:rPr lang="en-US" dirty="0" smtClean="0"/>
              <a:t>Policy</a:t>
            </a:r>
          </a:p>
          <a:p>
            <a:pPr lvl="1"/>
            <a:r>
              <a:rPr lang="en-US" dirty="0" smtClean="0"/>
              <a:t>SITES </a:t>
            </a:r>
            <a:r>
              <a:rPr lang="en-US" dirty="0"/>
              <a:t>Certification of Fort Missoula Regional Park (FMRP</a:t>
            </a:r>
            <a:r>
              <a:rPr lang="en-US" dirty="0" smtClean="0"/>
              <a:t>)</a:t>
            </a:r>
          </a:p>
          <a:p>
            <a:pPr lvl="1"/>
            <a:r>
              <a:rPr lang="en-US" dirty="0" smtClean="0"/>
              <a:t>LEED Certification of County Courthouse</a:t>
            </a:r>
          </a:p>
          <a:p>
            <a:pPr lvl="1"/>
            <a:r>
              <a:rPr lang="en-US" dirty="0"/>
              <a:t>Upgrades to Lighting, Heating, Cooling, and Ventilation </a:t>
            </a:r>
            <a:r>
              <a:rPr lang="en-US" dirty="0" smtClean="0"/>
              <a:t>Systems (HE appliances)</a:t>
            </a:r>
          </a:p>
          <a:p>
            <a:pPr lvl="1"/>
            <a:r>
              <a:rPr lang="en-US" dirty="0"/>
              <a:t>Commitment to Renewable Energy through Community-Oriented </a:t>
            </a:r>
            <a:r>
              <a:rPr lang="en-US" dirty="0" smtClean="0"/>
              <a:t>Programs</a:t>
            </a:r>
          </a:p>
          <a:p>
            <a:pPr lvl="2"/>
            <a:r>
              <a:rPr lang="en-US" dirty="0" smtClean="0"/>
              <a:t>MEC Solar</a:t>
            </a:r>
          </a:p>
          <a:p>
            <a:pPr lvl="2"/>
            <a:r>
              <a:rPr lang="en-US" dirty="0" err="1" smtClean="0"/>
              <a:t>SolSmart</a:t>
            </a:r>
            <a:endParaRPr lang="en-US" dirty="0" smtClean="0"/>
          </a:p>
          <a:p>
            <a:pPr lvl="1"/>
            <a:r>
              <a:rPr lang="en-US" dirty="0" smtClean="0"/>
              <a:t>Habitat </a:t>
            </a:r>
            <a:r>
              <a:rPr lang="en-US" dirty="0"/>
              <a:t>Certification of </a:t>
            </a:r>
            <a:r>
              <a:rPr lang="en-US" dirty="0" smtClean="0"/>
              <a:t>5 County </a:t>
            </a:r>
            <a:r>
              <a:rPr lang="en-US" dirty="0"/>
              <a:t>Parks</a:t>
            </a:r>
          </a:p>
        </p:txBody>
      </p:sp>
    </p:spTree>
    <p:extLst>
      <p:ext uri="{BB962C8B-B14F-4D97-AF65-F5344CB8AC3E}">
        <p14:creationId xmlns:p14="http://schemas.microsoft.com/office/powerpoint/2010/main" val="202550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78000"/>
              </a:schemeClr>
            </a:gs>
            <a:gs pos="100000">
              <a:schemeClr val="bg1">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Looking ahead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2290702"/>
              </p:ext>
            </p:extLst>
          </p:nvPr>
        </p:nvGraphicFramePr>
        <p:xfrm>
          <a:off x="685800" y="16002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174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Facilities Locator and Emissions map:</a:t>
            </a:r>
          </a:p>
          <a:p>
            <a:r>
              <a:rPr lang="en-US" dirty="0">
                <a:hlinkClick r:id="rId2"/>
              </a:rPr>
              <a:t>http://172.16.33.28/CAPS/MissoulaCountyFacilityLocator</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639777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69393" y="2286000"/>
            <a:ext cx="5638800" cy="1569660"/>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9600" b="1" cap="none" spc="0" dirty="0" smtClean="0">
                <a:ln/>
                <a:effectLst/>
              </a:rPr>
              <a:t>MtCO2e</a:t>
            </a:r>
            <a:endParaRPr lang="en-US" sz="9600" b="1" cap="none" spc="0" dirty="0">
              <a:ln/>
              <a:effectLst/>
            </a:endParaRPr>
          </a:p>
        </p:txBody>
      </p:sp>
      <p:cxnSp>
        <p:nvCxnSpPr>
          <p:cNvPr id="14" name="Curved Connector 13"/>
          <p:cNvCxnSpPr/>
          <p:nvPr/>
        </p:nvCxnSpPr>
        <p:spPr>
          <a:xfrm rot="5400000" flipH="1" flipV="1">
            <a:off x="6400800" y="2362200"/>
            <a:ext cx="914400" cy="12700"/>
          </a:xfrm>
          <a:prstGeom prst="curvedConnector3">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6200000" flipH="1">
            <a:off x="5067300" y="3924299"/>
            <a:ext cx="1219204" cy="838202"/>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5400000" flipH="1" flipV="1">
            <a:off x="2286000" y="2286000"/>
            <a:ext cx="914400" cy="12700"/>
          </a:xfrm>
          <a:prstGeom prst="curvedConnector3">
            <a:avLst>
              <a:gd name="adj1" fmla="val 39719"/>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71600" y="1373485"/>
            <a:ext cx="3124200" cy="461665"/>
          </a:xfrm>
          <a:prstGeom prst="rect">
            <a:avLst/>
          </a:prstGeom>
          <a:noFill/>
        </p:spPr>
        <p:txBody>
          <a:bodyPr wrap="square" rtlCol="0">
            <a:spAutoFit/>
          </a:bodyPr>
          <a:lstStyle/>
          <a:p>
            <a:r>
              <a:rPr lang="en-US" sz="2400" dirty="0" smtClean="0"/>
              <a:t>Metric Ton, </a:t>
            </a:r>
            <a:r>
              <a:rPr lang="en-US" sz="2000" dirty="0" smtClean="0"/>
              <a:t>2,200</a:t>
            </a:r>
            <a:r>
              <a:rPr lang="en-US" sz="2400" dirty="0" smtClean="0"/>
              <a:t> lbs</a:t>
            </a:r>
            <a:endParaRPr lang="en-US" sz="2400" dirty="0"/>
          </a:p>
        </p:txBody>
      </p:sp>
      <p:sp>
        <p:nvSpPr>
          <p:cNvPr id="40" name="TextBox 39"/>
          <p:cNvSpPr txBox="1"/>
          <p:nvPr/>
        </p:nvSpPr>
        <p:spPr>
          <a:xfrm>
            <a:off x="5105400" y="5029200"/>
            <a:ext cx="2514600" cy="369332"/>
          </a:xfrm>
          <a:prstGeom prst="rect">
            <a:avLst/>
          </a:prstGeom>
          <a:noFill/>
        </p:spPr>
        <p:txBody>
          <a:bodyPr wrap="square" rtlCol="0">
            <a:spAutoFit/>
          </a:bodyPr>
          <a:lstStyle/>
          <a:p>
            <a:pPr algn="ctr"/>
            <a:r>
              <a:rPr lang="en-US" dirty="0" smtClean="0"/>
              <a:t>Carbon Dioxide</a:t>
            </a:r>
            <a:endParaRPr lang="en-US" dirty="0"/>
          </a:p>
        </p:txBody>
      </p:sp>
      <p:sp>
        <p:nvSpPr>
          <p:cNvPr id="41" name="TextBox 40"/>
          <p:cNvSpPr txBox="1"/>
          <p:nvPr/>
        </p:nvSpPr>
        <p:spPr>
          <a:xfrm>
            <a:off x="5638800" y="1484558"/>
            <a:ext cx="2667000" cy="400110"/>
          </a:xfrm>
          <a:prstGeom prst="rect">
            <a:avLst/>
          </a:prstGeom>
          <a:noFill/>
        </p:spPr>
        <p:txBody>
          <a:bodyPr wrap="square" rtlCol="0">
            <a:spAutoFit/>
          </a:bodyPr>
          <a:lstStyle/>
          <a:p>
            <a:pPr algn="ctr"/>
            <a:r>
              <a:rPr lang="en-US" sz="2000" dirty="0" smtClean="0"/>
              <a:t>Equivalent</a:t>
            </a:r>
            <a:endParaRPr lang="en-US" dirty="0"/>
          </a:p>
        </p:txBody>
      </p:sp>
    </p:spTree>
    <p:extLst>
      <p:ext uri="{BB962C8B-B14F-4D97-AF65-F5344CB8AC3E}">
        <p14:creationId xmlns:p14="http://schemas.microsoft.com/office/powerpoint/2010/main" val="2763057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6246" y="533400"/>
            <a:ext cx="8779933" cy="4572000"/>
          </a:xfrm>
        </p:spPr>
      </p:pic>
      <p:sp>
        <p:nvSpPr>
          <p:cNvPr id="2" name="TextBox 1"/>
          <p:cNvSpPr txBox="1"/>
          <p:nvPr/>
        </p:nvSpPr>
        <p:spPr>
          <a:xfrm>
            <a:off x="481413" y="990600"/>
            <a:ext cx="8229600" cy="769441"/>
          </a:xfrm>
          <a:prstGeom prst="rect">
            <a:avLst/>
          </a:prstGeom>
          <a:noFill/>
        </p:spPr>
        <p:txBody>
          <a:bodyPr wrap="square" rtlCol="0">
            <a:spAutoFit/>
          </a:bodyPr>
          <a:lstStyle/>
          <a:p>
            <a:pPr algn="ctr"/>
            <a:r>
              <a:rPr lang="en-US" sz="2400" dirty="0"/>
              <a:t>1 metric ton= 2,200 lbs</a:t>
            </a:r>
          </a:p>
          <a:p>
            <a:pPr algn="ctr"/>
            <a:endParaRPr lang="en-US" sz="2000" dirty="0"/>
          </a:p>
        </p:txBody>
      </p:sp>
      <p:sp>
        <p:nvSpPr>
          <p:cNvPr id="3" name="TextBox 2"/>
          <p:cNvSpPr txBox="1"/>
          <p:nvPr/>
        </p:nvSpPr>
        <p:spPr>
          <a:xfrm>
            <a:off x="914400" y="4953000"/>
            <a:ext cx="7848600" cy="369332"/>
          </a:xfrm>
          <a:prstGeom prst="rect">
            <a:avLst/>
          </a:prstGeom>
          <a:noFill/>
        </p:spPr>
        <p:txBody>
          <a:bodyPr wrap="square" rtlCol="0">
            <a:spAutoFit/>
          </a:bodyPr>
          <a:lstStyle/>
          <a:p>
            <a:pPr algn="ctr"/>
            <a:r>
              <a:rPr lang="en-US" dirty="0" smtClean="0"/>
              <a:t>Missoula County emitted 14,982,000 </a:t>
            </a:r>
            <a:r>
              <a:rPr lang="en-US" dirty="0" err="1" smtClean="0"/>
              <a:t>lbs</a:t>
            </a:r>
            <a:r>
              <a:rPr lang="en-US" dirty="0" smtClean="0"/>
              <a:t> of CO2e, the weight of ~3,745 cars</a:t>
            </a:r>
            <a:endParaRPr lang="en-US" dirty="0"/>
          </a:p>
        </p:txBody>
      </p:sp>
    </p:spTree>
    <p:extLst>
      <p:ext uri="{BB962C8B-B14F-4D97-AF65-F5344CB8AC3E}">
        <p14:creationId xmlns:p14="http://schemas.microsoft.com/office/powerpoint/2010/main" val="1139725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2527995"/>
            <a:ext cx="3200400" cy="304800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9000" y="3543300"/>
            <a:ext cx="2362200" cy="1384995"/>
          </a:xfrm>
          <a:prstGeom prst="rect">
            <a:avLst/>
          </a:prstGeom>
          <a:noFill/>
        </p:spPr>
        <p:txBody>
          <a:bodyPr wrap="square" rtlCol="0">
            <a:spAutoFit/>
          </a:bodyPr>
          <a:lstStyle/>
          <a:p>
            <a:pPr algn="ctr"/>
            <a:r>
              <a:rPr lang="en-US" sz="2800" dirty="0" smtClean="0">
                <a:solidFill>
                  <a:schemeClr val="bg1"/>
                </a:solidFill>
                <a:latin typeface="Arial Rounded MT Bold" panose="020F0704030504030204" pitchFamily="34" charset="0"/>
              </a:rPr>
              <a:t>One metric ton of CO2e…</a:t>
            </a:r>
            <a:endParaRPr lang="en-US" sz="2800" dirty="0">
              <a:solidFill>
                <a:schemeClr val="bg1"/>
              </a:solidFill>
              <a:latin typeface="Arial Rounded MT Bold" panose="020F0704030504030204" pitchFamily="34" charset="0"/>
            </a:endParaRPr>
          </a:p>
        </p:txBody>
      </p:sp>
      <p:sp>
        <p:nvSpPr>
          <p:cNvPr id="6" name="Right Arrow 5"/>
          <p:cNvSpPr/>
          <p:nvPr/>
        </p:nvSpPr>
        <p:spPr>
          <a:xfrm rot="16200000">
            <a:off x="3962398" y="1652261"/>
            <a:ext cx="1219200" cy="304799"/>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8882786">
            <a:off x="5780405" y="2511785"/>
            <a:ext cx="1219200" cy="330306"/>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3265937">
            <a:off x="2243246" y="2396391"/>
            <a:ext cx="1219200" cy="355284"/>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1633646" y="4051994"/>
            <a:ext cx="1219200" cy="304799"/>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272815" y="4051995"/>
            <a:ext cx="1219200" cy="304799"/>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90900" y="248499"/>
            <a:ext cx="2362199" cy="923330"/>
          </a:xfrm>
          <a:prstGeom prst="rect">
            <a:avLst/>
          </a:prstGeom>
          <a:noFill/>
        </p:spPr>
        <p:txBody>
          <a:bodyPr wrap="square" rtlCol="0">
            <a:spAutoFit/>
          </a:bodyPr>
          <a:lstStyle/>
          <a:p>
            <a:pPr algn="ctr"/>
            <a:r>
              <a:rPr lang="en-US" b="1" dirty="0" smtClean="0">
                <a:latin typeface="Candara" panose="020E0502030303020204" pitchFamily="34" charset="0"/>
              </a:rPr>
              <a:t>Monthly demand of average American household</a:t>
            </a:r>
            <a:endParaRPr lang="en-US" b="1" dirty="0">
              <a:latin typeface="Candara" panose="020E0502030303020204" pitchFamily="34" charset="0"/>
            </a:endParaRPr>
          </a:p>
        </p:txBody>
      </p:sp>
      <p:sp>
        <p:nvSpPr>
          <p:cNvPr id="12" name="TextBox 11"/>
          <p:cNvSpPr txBox="1"/>
          <p:nvPr/>
        </p:nvSpPr>
        <p:spPr>
          <a:xfrm>
            <a:off x="6934200" y="1804374"/>
            <a:ext cx="2209800" cy="646331"/>
          </a:xfrm>
          <a:prstGeom prst="rect">
            <a:avLst/>
          </a:prstGeom>
          <a:noFill/>
        </p:spPr>
        <p:txBody>
          <a:bodyPr wrap="square" rtlCol="0">
            <a:spAutoFit/>
          </a:bodyPr>
          <a:lstStyle/>
          <a:p>
            <a:r>
              <a:rPr lang="en-US" b="1" dirty="0" smtClean="0">
                <a:latin typeface="Candara" panose="020E0502030303020204" pitchFamily="34" charset="0"/>
              </a:rPr>
              <a:t>Drive ~2,500 miles in medium-sized car</a:t>
            </a:r>
            <a:endParaRPr lang="en-US" b="1" dirty="0">
              <a:latin typeface="Candara" panose="020E0502030303020204" pitchFamily="34" charset="0"/>
            </a:endParaRPr>
          </a:p>
        </p:txBody>
      </p:sp>
      <p:sp>
        <p:nvSpPr>
          <p:cNvPr id="13" name="TextBox 12"/>
          <p:cNvSpPr txBox="1"/>
          <p:nvPr/>
        </p:nvSpPr>
        <p:spPr>
          <a:xfrm>
            <a:off x="1140941" y="1537672"/>
            <a:ext cx="1524000" cy="923330"/>
          </a:xfrm>
          <a:prstGeom prst="rect">
            <a:avLst/>
          </a:prstGeom>
          <a:noFill/>
        </p:spPr>
        <p:txBody>
          <a:bodyPr wrap="square" rtlCol="0">
            <a:spAutoFit/>
          </a:bodyPr>
          <a:lstStyle/>
          <a:p>
            <a:r>
              <a:rPr lang="en-US" b="1" dirty="0" smtClean="0">
                <a:latin typeface="Candara" panose="020E0502030303020204" pitchFamily="34" charset="0"/>
              </a:rPr>
              <a:t>Produce ~143lbs of poultry</a:t>
            </a:r>
            <a:endParaRPr lang="en-US" b="1" dirty="0">
              <a:latin typeface="Candara" panose="020E0502030303020204" pitchFamily="34" charset="0"/>
            </a:endParaRPr>
          </a:p>
        </p:txBody>
      </p:sp>
      <p:sp>
        <p:nvSpPr>
          <p:cNvPr id="14" name="TextBox 13"/>
          <p:cNvSpPr txBox="1"/>
          <p:nvPr/>
        </p:nvSpPr>
        <p:spPr>
          <a:xfrm>
            <a:off x="381000" y="3747195"/>
            <a:ext cx="1371600" cy="923330"/>
          </a:xfrm>
          <a:prstGeom prst="rect">
            <a:avLst/>
          </a:prstGeom>
          <a:noFill/>
        </p:spPr>
        <p:txBody>
          <a:bodyPr wrap="square" rtlCol="0">
            <a:spAutoFit/>
          </a:bodyPr>
          <a:lstStyle/>
          <a:p>
            <a:r>
              <a:rPr lang="en-US" b="1" dirty="0" smtClean="0">
                <a:latin typeface="Candara" panose="020E0502030303020204" pitchFamily="34" charset="0"/>
              </a:rPr>
              <a:t>Produce ~48lbs of pork</a:t>
            </a:r>
            <a:endParaRPr lang="en-US" b="1" dirty="0">
              <a:latin typeface="Candara" panose="020E0502030303020204" pitchFamily="34" charset="0"/>
            </a:endParaRPr>
          </a:p>
        </p:txBody>
      </p:sp>
      <p:sp>
        <p:nvSpPr>
          <p:cNvPr id="15" name="TextBox 14"/>
          <p:cNvSpPr txBox="1"/>
          <p:nvPr/>
        </p:nvSpPr>
        <p:spPr>
          <a:xfrm>
            <a:off x="7492015" y="3747195"/>
            <a:ext cx="1575785" cy="923330"/>
          </a:xfrm>
          <a:prstGeom prst="rect">
            <a:avLst/>
          </a:prstGeom>
          <a:noFill/>
        </p:spPr>
        <p:txBody>
          <a:bodyPr wrap="square" rtlCol="0">
            <a:spAutoFit/>
          </a:bodyPr>
          <a:lstStyle/>
          <a:p>
            <a:r>
              <a:rPr lang="en-US" b="1" dirty="0" smtClean="0">
                <a:latin typeface="Candara" panose="020E0502030303020204" pitchFamily="34" charset="0"/>
              </a:rPr>
              <a:t>Produce ~40lbs of beef</a:t>
            </a:r>
            <a:endParaRPr lang="en-US" b="1" dirty="0">
              <a:latin typeface="Candara" panose="020E0502030303020204" pitchFamily="34" charset="0"/>
            </a:endParaRPr>
          </a:p>
        </p:txBody>
      </p:sp>
    </p:spTree>
    <p:extLst>
      <p:ext uri="{BB962C8B-B14F-4D97-AF65-F5344CB8AC3E}">
        <p14:creationId xmlns:p14="http://schemas.microsoft.com/office/powerpoint/2010/main" val="4142881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7772400" cy="5257800"/>
          </a:xfrm>
        </p:spPr>
        <p:txBody>
          <a:bodyPr>
            <a:normAutofit/>
          </a:bodyPr>
          <a:lstStyle/>
          <a:p>
            <a:pPr marL="68580" indent="0" algn="ctr">
              <a:buNone/>
            </a:pPr>
            <a:r>
              <a:rPr lang="en-US" sz="2800" b="1" dirty="0" smtClean="0"/>
              <a:t>Emissions categorized into following scopes:</a:t>
            </a:r>
          </a:p>
          <a:p>
            <a:pPr marL="68580" indent="0" algn="ctr">
              <a:buNone/>
            </a:pPr>
            <a:endParaRPr lang="en-US" sz="3200" b="1" dirty="0" smtClean="0"/>
          </a:p>
          <a:p>
            <a:pPr lvl="1"/>
            <a:r>
              <a:rPr lang="en-US" sz="1800" b="1" dirty="0" smtClean="0"/>
              <a:t>Scope 1: </a:t>
            </a:r>
            <a:r>
              <a:rPr lang="en-US" sz="1800" dirty="0" smtClean="0"/>
              <a:t>All direct emissions from on-site fossil fuel combustion</a:t>
            </a:r>
          </a:p>
          <a:p>
            <a:pPr lvl="1"/>
            <a:r>
              <a:rPr lang="en-US" sz="1800" b="1" dirty="0" smtClean="0"/>
              <a:t>Scope 2: </a:t>
            </a:r>
            <a:r>
              <a:rPr lang="en-US" sz="1800" dirty="0" smtClean="0"/>
              <a:t>Indirect emissions from energy generated in one location but used in another</a:t>
            </a:r>
          </a:p>
          <a:p>
            <a:pPr lvl="1"/>
            <a:r>
              <a:rPr lang="en-US" sz="1800" b="1" dirty="0" smtClean="0"/>
              <a:t>Scope 3: </a:t>
            </a:r>
            <a:r>
              <a:rPr lang="en-US" sz="1800" dirty="0" smtClean="0"/>
              <a:t>Indirect emissions that occur outside the scope boundary as a result of activities within the boundary</a:t>
            </a:r>
          </a:p>
          <a:p>
            <a:pPr lvl="1"/>
            <a:endParaRPr lang="en-US" sz="1800" dirty="0"/>
          </a:p>
          <a:p>
            <a:pPr marL="468630" lvl="1" indent="0" algn="ctr">
              <a:buNone/>
            </a:pPr>
            <a:r>
              <a:rPr lang="en-US" sz="2000" b="1" dirty="0" smtClean="0"/>
              <a:t>Why do we categorize emissions into scopes? </a:t>
            </a:r>
          </a:p>
          <a:p>
            <a:pPr lvl="1"/>
            <a:r>
              <a:rPr lang="en-US" sz="1800" dirty="0" smtClean="0"/>
              <a:t>To get a better idea of where emissions come from, and how easy or difficult it would be to set reduction targets for different scopes. It would be easier, for example, to reduce emissions from scope 1 than it would be from scope 3.</a:t>
            </a:r>
            <a:endParaRPr lang="en-US" sz="1800" dirty="0"/>
          </a:p>
        </p:txBody>
      </p:sp>
    </p:spTree>
    <p:extLst>
      <p:ext uri="{BB962C8B-B14F-4D97-AF65-F5344CB8AC3E}">
        <p14:creationId xmlns:p14="http://schemas.microsoft.com/office/powerpoint/2010/main" val="3947727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9722190"/>
              </p:ext>
            </p:extLst>
          </p:nvPr>
        </p:nvGraphicFramePr>
        <p:xfrm>
          <a:off x="2590800" y="1600200"/>
          <a:ext cx="7705458"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0826" y="457200"/>
            <a:ext cx="8763000" cy="3416320"/>
          </a:xfrm>
          <a:prstGeom prst="rect">
            <a:avLst/>
          </a:prstGeom>
          <a:noFill/>
        </p:spPr>
        <p:txBody>
          <a:bodyPr wrap="square" rtlCol="0">
            <a:spAutoFit/>
          </a:bodyPr>
          <a:lstStyle/>
          <a:p>
            <a:r>
              <a:rPr lang="en-US" b="1" dirty="0" smtClean="0"/>
              <a:t>Scope 1:</a:t>
            </a:r>
          </a:p>
          <a:p>
            <a:pPr marL="285750" indent="-285750">
              <a:buFont typeface="Arial" panose="020B0604020202020204" pitchFamily="34" charset="0"/>
              <a:buChar char="•"/>
            </a:pPr>
            <a:r>
              <a:rPr lang="en-US" dirty="0" smtClean="0"/>
              <a:t>Use of petroleum-based fuel in vehicle fleets (69%)</a:t>
            </a:r>
          </a:p>
          <a:p>
            <a:pPr marL="285750" indent="-285750">
              <a:buFont typeface="Arial" panose="020B0604020202020204" pitchFamily="34" charset="0"/>
              <a:buChar char="•"/>
            </a:pPr>
            <a:r>
              <a:rPr lang="en-US" dirty="0" smtClean="0"/>
              <a:t>Use of natural gas or propane for heating facilities (23%)</a:t>
            </a:r>
          </a:p>
          <a:p>
            <a:pPr marL="285750" indent="-285750">
              <a:buFont typeface="Arial" panose="020B0604020202020204" pitchFamily="34" charset="0"/>
              <a:buChar char="•"/>
            </a:pPr>
            <a:r>
              <a:rPr lang="en-US" dirty="0" smtClean="0"/>
              <a:t>Fugitive emissions from water and wastewater treatment facilities (8%)</a:t>
            </a:r>
          </a:p>
          <a:p>
            <a:endParaRPr lang="en-US" dirty="0"/>
          </a:p>
          <a:p>
            <a:r>
              <a:rPr lang="en-US" b="1" dirty="0" smtClean="0"/>
              <a:t>Scope 2:</a:t>
            </a:r>
          </a:p>
          <a:p>
            <a:pPr marL="285750" indent="-285750">
              <a:buFont typeface="Arial" panose="020B0604020202020204" pitchFamily="34" charset="0"/>
              <a:buChar char="•"/>
            </a:pPr>
            <a:r>
              <a:rPr lang="en-US" dirty="0" smtClean="0"/>
              <a:t>Electricity use in buildings (83%)</a:t>
            </a:r>
          </a:p>
          <a:p>
            <a:pPr marL="285750" indent="-285750">
              <a:buFont typeface="Arial" panose="020B0604020202020204" pitchFamily="34" charset="0"/>
              <a:buChar char="•"/>
            </a:pPr>
            <a:r>
              <a:rPr lang="en-US" dirty="0" smtClean="0"/>
              <a:t>Electricity use in WWTP (17%)</a:t>
            </a:r>
          </a:p>
          <a:p>
            <a:pPr marL="285750" indent="-285750">
              <a:buFont typeface="Arial" panose="020B0604020202020204" pitchFamily="34" charset="0"/>
              <a:buChar char="•"/>
            </a:pPr>
            <a:r>
              <a:rPr lang="en-US" dirty="0" smtClean="0"/>
              <a:t>Electricity use from streetlights (&lt;1%)</a:t>
            </a:r>
          </a:p>
          <a:p>
            <a:endParaRPr lang="en-US" dirty="0"/>
          </a:p>
          <a:p>
            <a:r>
              <a:rPr lang="en-US" b="1" dirty="0" smtClean="0"/>
              <a:t>Scope 3:</a:t>
            </a:r>
          </a:p>
          <a:p>
            <a:pPr marL="285750" indent="-285750">
              <a:buFont typeface="Arial" panose="020B0604020202020204" pitchFamily="34" charset="0"/>
              <a:buChar char="•"/>
            </a:pPr>
            <a:r>
              <a:rPr lang="en-US" dirty="0" smtClean="0"/>
              <a:t>Employee commute (100%)</a:t>
            </a:r>
            <a:endParaRPr lang="en-US" dirty="0"/>
          </a:p>
        </p:txBody>
      </p:sp>
    </p:spTree>
    <p:extLst>
      <p:ext uri="{BB962C8B-B14F-4D97-AF65-F5344CB8AC3E}">
        <p14:creationId xmlns:p14="http://schemas.microsoft.com/office/powerpoint/2010/main" val="327144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14400" y="533400"/>
            <a:ext cx="7448550"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2802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0082177"/>
              </p:ext>
            </p:extLst>
          </p:nvPr>
        </p:nvGraphicFramePr>
        <p:xfrm>
          <a:off x="685800" y="1600200"/>
          <a:ext cx="77724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286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5365</TotalTime>
  <Words>937</Words>
  <Application>Microsoft Office PowerPoint</Application>
  <PresentationFormat>On-screen Show (4:3)</PresentationFormat>
  <Paragraphs>127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 Pop</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Buildings and Facilities</vt:lpstr>
      <vt:lpstr>Vehicle Fleet</vt:lpstr>
      <vt:lpstr>Employee Commute</vt:lpstr>
      <vt:lpstr>Water &amp; Wastewater Treatment Facilities</vt:lpstr>
      <vt:lpstr>PowerPoint Presentation</vt:lpstr>
      <vt:lpstr>NWPP Energy mix</vt:lpstr>
      <vt:lpstr>Why measure greenhouse gases? </vt:lpstr>
      <vt:lpstr>How does climate change affect Montana?</vt:lpstr>
      <vt:lpstr>Our changing ecosystems</vt:lpstr>
      <vt:lpstr>PowerPoint Presentation</vt:lpstr>
      <vt:lpstr>Health impacts</vt:lpstr>
      <vt:lpstr>Impacts on agriculture </vt:lpstr>
      <vt:lpstr>Economic Consequences</vt:lpstr>
      <vt:lpstr>Climate Refugees</vt:lpstr>
      <vt:lpstr>Where are we now?</vt:lpstr>
      <vt:lpstr>Looking ahead</vt:lpstr>
      <vt:lpstr>PowerPoint Presentation</vt:lpstr>
    </vt:vector>
  </TitlesOfParts>
  <Company>Missoula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Missoula County Operations Greenhouse Gas Emissions Inventory</dc:title>
  <dc:creator>Erika Barnett</dc:creator>
  <cp:lastModifiedBy>Erika Barnett</cp:lastModifiedBy>
  <cp:revision>58</cp:revision>
  <dcterms:created xsi:type="dcterms:W3CDTF">2017-06-22T16:31:27Z</dcterms:created>
  <dcterms:modified xsi:type="dcterms:W3CDTF">2017-07-20T18:36:35Z</dcterms:modified>
</cp:coreProperties>
</file>